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51" r:id="rId1"/>
  </p:sldMasterIdLst>
  <p:notesMasterIdLst>
    <p:notesMasterId r:id="rId7"/>
  </p:notesMasterIdLst>
  <p:handoutMasterIdLst>
    <p:handoutMasterId r:id="rId8"/>
  </p:handoutMasterIdLst>
  <p:sldIdLst>
    <p:sldId id="466" r:id="rId2"/>
    <p:sldId id="462" r:id="rId3"/>
    <p:sldId id="440" r:id="rId4"/>
    <p:sldId id="442" r:id="rId5"/>
    <p:sldId id="568" r:id="rId6"/>
  </p:sldIdLst>
  <p:sldSz cx="9144000" cy="6858000" type="screen4x3"/>
  <p:notesSz cx="7019925" cy="9305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CC"/>
    <a:srgbClr val="FFFF99"/>
    <a:srgbClr val="00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1" autoAdjust="0"/>
    <p:restoredTop sz="65256" autoAdjust="0"/>
  </p:normalViewPr>
  <p:slideViewPr>
    <p:cSldViewPr>
      <p:cViewPr>
        <p:scale>
          <a:sx n="70" d="100"/>
          <a:sy n="70" d="100"/>
        </p:scale>
        <p:origin x="-1302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42603" cy="465615"/>
          </a:xfrm>
          <a:prstGeom prst="rect">
            <a:avLst/>
          </a:prstGeom>
        </p:spPr>
        <p:txBody>
          <a:bodyPr vert="horz" lIns="92380" tIns="46192" rIns="92380" bIns="4619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5734" y="1"/>
            <a:ext cx="3042603" cy="465615"/>
          </a:xfrm>
          <a:prstGeom prst="rect">
            <a:avLst/>
          </a:prstGeom>
        </p:spPr>
        <p:txBody>
          <a:bodyPr vert="horz" lIns="92380" tIns="46192" rIns="92380" bIns="4619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86EA978-EEFE-46BC-BF14-C6257E702E5F}" type="datetimeFigureOut">
              <a:rPr lang="en-US"/>
              <a:pPr>
                <a:defRPr/>
              </a:pPr>
              <a:t>10/17/2012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38723"/>
            <a:ext cx="3042603" cy="465615"/>
          </a:xfrm>
          <a:prstGeom prst="rect">
            <a:avLst/>
          </a:prstGeom>
        </p:spPr>
        <p:txBody>
          <a:bodyPr vert="horz" lIns="92380" tIns="46192" rIns="92380" bIns="4619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5734" y="8838723"/>
            <a:ext cx="3042603" cy="465615"/>
          </a:xfrm>
          <a:prstGeom prst="rect">
            <a:avLst/>
          </a:prstGeom>
        </p:spPr>
        <p:txBody>
          <a:bodyPr vert="horz" lIns="92380" tIns="46192" rIns="92380" bIns="4619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DAC335C-F05B-45D3-AF7E-BBF4E44D28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42603" cy="465615"/>
          </a:xfrm>
          <a:prstGeom prst="rect">
            <a:avLst/>
          </a:prstGeom>
        </p:spPr>
        <p:txBody>
          <a:bodyPr vert="horz" lIns="94135" tIns="47070" rIns="94135" bIns="4707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5734" y="1"/>
            <a:ext cx="3042603" cy="465615"/>
          </a:xfrm>
          <a:prstGeom prst="rect">
            <a:avLst/>
          </a:prstGeom>
        </p:spPr>
        <p:txBody>
          <a:bodyPr vert="horz" lIns="94135" tIns="47070" rIns="94135" bIns="4707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7BB7081-2C65-4AD5-836E-A518B665D340}" type="datetimeFigureOut">
              <a:rPr lang="en-US"/>
              <a:pPr>
                <a:defRPr/>
              </a:pPr>
              <a:t>10/17/2012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35" tIns="47070" rIns="94135" bIns="4707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29" y="4420951"/>
            <a:ext cx="5614668" cy="4187349"/>
          </a:xfrm>
          <a:prstGeom prst="rect">
            <a:avLst/>
          </a:prstGeom>
        </p:spPr>
        <p:txBody>
          <a:bodyPr vert="horz" wrap="square" lIns="94135" tIns="47070" rIns="94135" bIns="4707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38723"/>
            <a:ext cx="3042603" cy="465615"/>
          </a:xfrm>
          <a:prstGeom prst="rect">
            <a:avLst/>
          </a:prstGeom>
        </p:spPr>
        <p:txBody>
          <a:bodyPr vert="horz" lIns="94135" tIns="47070" rIns="94135" bIns="4707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5734" y="8838723"/>
            <a:ext cx="3042603" cy="465615"/>
          </a:xfrm>
          <a:prstGeom prst="rect">
            <a:avLst/>
          </a:prstGeom>
        </p:spPr>
        <p:txBody>
          <a:bodyPr vert="horz" lIns="94135" tIns="47070" rIns="94135" bIns="4707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D8C9724-FE2B-4933-82B9-8A00B354C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ＭＳ Ｐゴシック" pitchFamily="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1F7637-A09E-4B11-B583-3CA30A2B1F34}" type="slidenum">
              <a:rPr lang="en-US" smtClean="0"/>
              <a:pPr>
                <a:defRPr/>
              </a:pPr>
              <a:t>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8C9724-FE2B-4933-82B9-8A00B354C46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8C9724-FE2B-4933-82B9-8A00B354C46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2CAB09-6924-494E-A0B6-78F71BA54E2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onc-puttingI-pptsubpage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858000" y="6492875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6A1912E-F81E-4BAA-99AF-B612B0020B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onc-puttingI-pptsubpage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ED9031-428B-4012-B384-44E02DD361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C245E7C-3657-4485-BE22-C2438487A5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8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84" charset="0"/>
        <a:buChar char="•"/>
        <a:defRPr sz="3200" kern="1200">
          <a:solidFill>
            <a:schemeClr val="tx1"/>
          </a:solidFill>
          <a:latin typeface="Arial" pitchFamily="8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84" charset="0"/>
        <a:buChar char="–"/>
        <a:defRPr sz="2800" kern="1200">
          <a:solidFill>
            <a:schemeClr val="tx1"/>
          </a:solidFill>
          <a:latin typeface="Arial" pitchFamily="8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84" charset="0"/>
        <a:buChar char="•"/>
        <a:defRPr sz="2400" kern="1200">
          <a:solidFill>
            <a:schemeClr val="tx1"/>
          </a:solidFill>
          <a:latin typeface="Arial" pitchFamily="8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84" charset="0"/>
        <a:buChar char="–"/>
        <a:defRPr sz="2000" kern="1200">
          <a:solidFill>
            <a:schemeClr val="tx1"/>
          </a:solidFill>
          <a:latin typeface="Arial" pitchFamily="8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84" charset="0"/>
        <a:buChar char="»"/>
        <a:defRPr sz="2000" kern="1200">
          <a:solidFill>
            <a:schemeClr val="tx1"/>
          </a:solidFill>
          <a:latin typeface="Arial" pitchFamily="8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 descr="onc-puttingI-pptcover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Subtitle 6"/>
          <p:cNvSpPr txBox="1">
            <a:spLocks/>
          </p:cNvSpPr>
          <p:nvPr/>
        </p:nvSpPr>
        <p:spPr bwMode="auto">
          <a:xfrm>
            <a:off x="749300" y="4572000"/>
            <a:ext cx="7024688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Font typeface="Arial" pitchFamily="84" charset="0"/>
              <a:buNone/>
            </a:pPr>
            <a:r>
              <a:rPr lang="en-US" sz="2000" b="1">
                <a:solidFill>
                  <a:srgbClr val="7F7F7F"/>
                </a:solidFill>
              </a:rPr>
              <a:t/>
            </a:r>
            <a:br>
              <a:rPr lang="en-US" sz="2000" b="1">
                <a:solidFill>
                  <a:srgbClr val="7F7F7F"/>
                </a:solidFill>
              </a:rPr>
            </a:br>
            <a:endParaRPr lang="en-US" sz="2000" b="1">
              <a:solidFill>
                <a:srgbClr val="7F7F7F"/>
              </a:solidFill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buFont typeface="Arial" pitchFamily="84" charset="0"/>
              <a:buNone/>
            </a:pPr>
            <a:endParaRPr lang="en-US" sz="2000">
              <a:solidFill>
                <a:srgbClr val="898989"/>
              </a:solidFill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buFont typeface="Arial" pitchFamily="84" charset="0"/>
              <a:buNone/>
            </a:pPr>
            <a:endParaRPr lang="en-US" sz="2000">
              <a:solidFill>
                <a:srgbClr val="898989"/>
              </a:solidFill>
            </a:endParaRPr>
          </a:p>
        </p:txBody>
      </p:sp>
      <p:sp>
        <p:nvSpPr>
          <p:cNvPr id="6147" name="Title 8"/>
          <p:cNvSpPr>
            <a:spLocks noGrp="1"/>
          </p:cNvSpPr>
          <p:nvPr>
            <p:ph type="ctrTitle"/>
          </p:nvPr>
        </p:nvSpPr>
        <p:spPr>
          <a:xfrm>
            <a:off x="457200" y="1978025"/>
            <a:ext cx="7010400" cy="1143000"/>
          </a:xfrm>
        </p:spPr>
        <p:txBody>
          <a:bodyPr anchor="t"/>
          <a:lstStyle/>
          <a:p>
            <a:pPr eaLnBrk="1" hangingPunct="1"/>
            <a:r>
              <a:rPr lang="en-US" sz="4000" b="0" dirty="0" smtClean="0">
                <a:solidFill>
                  <a:schemeClr val="tx1"/>
                </a:solidFill>
                <a:latin typeface="Calibri" pitchFamily="84" charset="0"/>
                <a:ea typeface="Arial" pitchFamily="84" charset="0"/>
                <a:cs typeface="Arial" pitchFamily="84" charset="0"/>
              </a:rPr>
              <a:t>Electronic Measurement in the Real World: Lessons Learned from the Beacon Communities</a:t>
            </a:r>
            <a:br>
              <a:rPr lang="en-US" sz="4000" b="0" dirty="0" smtClean="0">
                <a:solidFill>
                  <a:schemeClr val="tx1"/>
                </a:solidFill>
                <a:latin typeface="Calibri" pitchFamily="84" charset="0"/>
                <a:ea typeface="Arial" pitchFamily="84" charset="0"/>
                <a:cs typeface="Arial" pitchFamily="84" charset="0"/>
              </a:rPr>
            </a:br>
            <a:r>
              <a:rPr lang="en-US" sz="2400" b="0" i="1" dirty="0" err="1" smtClean="0">
                <a:solidFill>
                  <a:schemeClr val="tx1"/>
                </a:solidFill>
                <a:latin typeface="Calibri" pitchFamily="84" charset="0"/>
                <a:ea typeface="Arial" pitchFamily="84" charset="0"/>
                <a:cs typeface="Arial" pitchFamily="84" charset="0"/>
              </a:rPr>
              <a:t>StrataRx</a:t>
            </a:r>
            <a:r>
              <a:rPr lang="en-US" sz="2400" b="0" i="1" dirty="0" smtClean="0">
                <a:solidFill>
                  <a:schemeClr val="tx1"/>
                </a:solidFill>
                <a:latin typeface="Calibri" pitchFamily="84" charset="0"/>
                <a:ea typeface="Arial" pitchFamily="84" charset="0"/>
                <a:cs typeface="Arial" pitchFamily="84" charset="0"/>
              </a:rPr>
              <a:t> Conference</a:t>
            </a:r>
            <a:endParaRPr lang="en-US" b="0" dirty="0" smtClean="0">
              <a:solidFill>
                <a:schemeClr val="tx1"/>
              </a:solidFill>
              <a:latin typeface="Calibri" pitchFamily="84" charset="0"/>
            </a:endParaRPr>
          </a:p>
        </p:txBody>
      </p:sp>
      <p:sp>
        <p:nvSpPr>
          <p:cNvPr id="6148" name="TextBox 5"/>
          <p:cNvSpPr txBox="1">
            <a:spLocks noChangeArrowheads="1"/>
          </p:cNvSpPr>
          <p:nvPr/>
        </p:nvSpPr>
        <p:spPr bwMode="auto">
          <a:xfrm>
            <a:off x="457200" y="4383088"/>
            <a:ext cx="70866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sz="2000" dirty="0"/>
          </a:p>
          <a:p>
            <a:r>
              <a:rPr lang="en-US" sz="2000" dirty="0"/>
              <a:t>Kerri Petrin, MPH</a:t>
            </a:r>
          </a:p>
          <a:p>
            <a:r>
              <a:rPr lang="en-US" sz="2000" dirty="0"/>
              <a:t>Project Officer, Beacon Community Program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 smtClean="0"/>
              <a:t>October 17, </a:t>
            </a:r>
            <a:r>
              <a:rPr lang="en-US" sz="2000" dirty="0"/>
              <a:t>2012</a:t>
            </a: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2743200" y="6477000"/>
            <a:ext cx="6400800" cy="3810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3357563" y="2373313"/>
            <a:ext cx="5257800" cy="2754312"/>
          </a:xfrm>
          <a:custGeom>
            <a:avLst/>
            <a:gdLst>
              <a:gd name="connsiteX0" fmla="*/ 0 w 6716110"/>
              <a:gd name="connsiteY0" fmla="*/ 2995448 h 2995448"/>
              <a:gd name="connsiteX1" fmla="*/ 1954924 w 6716110"/>
              <a:gd name="connsiteY1" fmla="*/ 2869324 h 2995448"/>
              <a:gd name="connsiteX2" fmla="*/ 3941379 w 6716110"/>
              <a:gd name="connsiteY2" fmla="*/ 2286000 h 2995448"/>
              <a:gd name="connsiteX3" fmla="*/ 5817475 w 6716110"/>
              <a:gd name="connsiteY3" fmla="*/ 1119352 h 2995448"/>
              <a:gd name="connsiteX4" fmla="*/ 6716110 w 6716110"/>
              <a:gd name="connsiteY4" fmla="*/ 0 h 2995448"/>
              <a:gd name="connsiteX5" fmla="*/ 6716110 w 6716110"/>
              <a:gd name="connsiteY5" fmla="*/ 0 h 299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16110" h="2995448">
                <a:moveTo>
                  <a:pt x="0" y="2995448"/>
                </a:moveTo>
                <a:cubicBezTo>
                  <a:pt x="649014" y="2991506"/>
                  <a:pt x="1298028" y="2987565"/>
                  <a:pt x="1954924" y="2869324"/>
                </a:cubicBezTo>
                <a:cubicBezTo>
                  <a:pt x="2611820" y="2751083"/>
                  <a:pt x="3297621" y="2577662"/>
                  <a:pt x="3941379" y="2286000"/>
                </a:cubicBezTo>
                <a:cubicBezTo>
                  <a:pt x="4585137" y="1994338"/>
                  <a:pt x="5355020" y="1500352"/>
                  <a:pt x="5817475" y="1119352"/>
                </a:cubicBezTo>
                <a:cubicBezTo>
                  <a:pt x="6279930" y="738352"/>
                  <a:pt x="6716110" y="0"/>
                  <a:pt x="6716110" y="0"/>
                </a:cubicBezTo>
                <a:lnTo>
                  <a:pt x="6716110" y="0"/>
                </a:lnTo>
              </a:path>
            </a:pathLst>
          </a:cu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11267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3000" cy="1020763"/>
          </a:xfrm>
        </p:spPr>
        <p:txBody>
          <a:bodyPr/>
          <a:lstStyle/>
          <a:p>
            <a:pPr eaLnBrk="1" hangingPunct="1"/>
            <a:r>
              <a:rPr lang="en-US" smtClean="0">
                <a:latin typeface="Calibri" pitchFamily="84" charset="0"/>
              </a:rPr>
              <a:t>Beacon Communities are Bringing</a:t>
            </a:r>
            <a:br>
              <a:rPr lang="en-US" smtClean="0">
                <a:latin typeface="Calibri" pitchFamily="84" charset="0"/>
              </a:rPr>
            </a:br>
            <a:r>
              <a:rPr lang="en-US" smtClean="0">
                <a:latin typeface="Calibri" pitchFamily="84" charset="0"/>
              </a:rPr>
              <a:t>HITECH to Life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57563" y="1219200"/>
            <a:ext cx="5557837" cy="5810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chemeClr val="tx2"/>
                </a:solidFill>
                <a:latin typeface="Calibri" pitchFamily="34" charset="0"/>
                <a:ea typeface="+mn-ea"/>
                <a:cs typeface="Arial" charset="0"/>
              </a:rPr>
              <a:t>What </a:t>
            </a:r>
            <a:r>
              <a:rPr lang="en-US" sz="1600" dirty="0">
                <a:solidFill>
                  <a:schemeClr val="tx2"/>
                </a:solidFill>
                <a:latin typeface="Calibri" pitchFamily="34" charset="0"/>
                <a:ea typeface="+mn-ea"/>
                <a:cs typeface="Arial" charset="0"/>
              </a:rPr>
              <a:t>is America doing to modernize its Healthcare System through Health IT?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" y="1219200"/>
            <a:ext cx="2895600" cy="5810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600" b="1" dirty="0">
                <a:latin typeface="Calibri" pitchFamily="34" charset="0"/>
                <a:ea typeface="+mn-ea"/>
                <a:cs typeface="Arial" charset="0"/>
              </a:rPr>
              <a:t>Why</a:t>
            </a:r>
            <a:r>
              <a:rPr lang="en-US" sz="1600" dirty="0">
                <a:latin typeface="Calibri" pitchFamily="34" charset="0"/>
                <a:ea typeface="+mn-ea"/>
                <a:cs typeface="Arial" charset="0"/>
              </a:rPr>
              <a:t> does America need to modernize using Health IT?</a:t>
            </a:r>
          </a:p>
        </p:txBody>
      </p:sp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76200" y="1828800"/>
            <a:ext cx="2971800" cy="40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285750" indent="-285750">
              <a:spcAft>
                <a:spcPts val="600"/>
              </a:spcAft>
              <a:buFont typeface="Arial" pitchFamily="84" charset="0"/>
              <a:buChar char="•"/>
            </a:pPr>
            <a:r>
              <a:rPr lang="en-US" sz="1600"/>
              <a:t>Enable providers to securely and efficiently exchange patient health information.</a:t>
            </a:r>
          </a:p>
          <a:p>
            <a:pPr marL="285750" indent="-285750">
              <a:spcAft>
                <a:spcPts val="600"/>
              </a:spcAft>
              <a:buFont typeface="Arial" pitchFamily="84" charset="0"/>
              <a:buChar char="•"/>
            </a:pPr>
            <a:r>
              <a:rPr lang="en-US" sz="1600"/>
              <a:t>Give providers the right information, at the right time to offer their patients the right care.</a:t>
            </a:r>
          </a:p>
          <a:p>
            <a:pPr marL="285750" indent="-285750">
              <a:spcAft>
                <a:spcPts val="600"/>
              </a:spcAft>
              <a:buFont typeface="Arial" pitchFamily="84" charset="0"/>
              <a:buChar char="•"/>
            </a:pPr>
            <a:r>
              <a:rPr lang="en-US" sz="1600"/>
              <a:t>Give consumers tools to know their health information so that they can improve their health.</a:t>
            </a:r>
          </a:p>
          <a:p>
            <a:pPr marL="285750" indent="-285750">
              <a:spcAft>
                <a:spcPts val="600"/>
              </a:spcAft>
              <a:buFont typeface="Arial" pitchFamily="84" charset="0"/>
              <a:buChar char="•"/>
            </a:pPr>
            <a:r>
              <a:rPr lang="en-US" sz="1600"/>
              <a:t>Foundational to building a truly 21</a:t>
            </a:r>
            <a:r>
              <a:rPr lang="en-US" sz="1600" baseline="30000"/>
              <a:t>st</a:t>
            </a:r>
            <a:r>
              <a:rPr lang="en-US" sz="1600"/>
              <a:t> century health system where we pay for the right care, not just more care.</a:t>
            </a:r>
          </a:p>
        </p:txBody>
      </p:sp>
      <p:sp>
        <p:nvSpPr>
          <p:cNvPr id="11271" name="TextBox 10"/>
          <p:cNvSpPr txBox="1">
            <a:spLocks noChangeArrowheads="1"/>
          </p:cNvSpPr>
          <p:nvPr/>
        </p:nvSpPr>
        <p:spPr bwMode="auto">
          <a:xfrm>
            <a:off x="3281363" y="4518025"/>
            <a:ext cx="13716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chemeClr val="tx2"/>
                </a:solidFill>
              </a:rPr>
              <a:t>Accelerating Meaningful Use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3433763" y="5281613"/>
            <a:ext cx="5370512" cy="0"/>
          </a:xfrm>
          <a:prstGeom prst="line">
            <a:avLst/>
          </a:prstGeom>
          <a:ln w="412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3" name="TextBox 21"/>
          <p:cNvSpPr txBox="1">
            <a:spLocks noChangeArrowheads="1"/>
          </p:cNvSpPr>
          <p:nvPr/>
        </p:nvSpPr>
        <p:spPr bwMode="auto">
          <a:xfrm>
            <a:off x="7620000" y="2058988"/>
            <a:ext cx="9953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chemeClr val="tx2"/>
                </a:solidFill>
              </a:rPr>
              <a:t>Showing Outcomes</a:t>
            </a:r>
          </a:p>
        </p:txBody>
      </p:sp>
      <p:sp>
        <p:nvSpPr>
          <p:cNvPr id="11274" name="TextBox 22"/>
          <p:cNvSpPr txBox="1">
            <a:spLocks noChangeArrowheads="1"/>
          </p:cNvSpPr>
          <p:nvPr/>
        </p:nvSpPr>
        <p:spPr bwMode="auto">
          <a:xfrm>
            <a:off x="4572000" y="4149725"/>
            <a:ext cx="11477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chemeClr val="tx2"/>
                </a:solidFill>
              </a:rPr>
              <a:t>Protecting Privacy and Security</a:t>
            </a:r>
          </a:p>
        </p:txBody>
      </p:sp>
      <p:sp>
        <p:nvSpPr>
          <p:cNvPr id="11275" name="TextBox 23"/>
          <p:cNvSpPr txBox="1">
            <a:spLocks noChangeArrowheads="1"/>
          </p:cNvSpPr>
          <p:nvPr/>
        </p:nvSpPr>
        <p:spPr bwMode="auto">
          <a:xfrm>
            <a:off x="5684838" y="3821113"/>
            <a:ext cx="11779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chemeClr val="tx2"/>
                </a:solidFill>
              </a:rPr>
              <a:t>Keeping Patients Safe</a:t>
            </a:r>
          </a:p>
        </p:txBody>
      </p:sp>
      <p:sp>
        <p:nvSpPr>
          <p:cNvPr id="11276" name="TextBox 24"/>
          <p:cNvSpPr txBox="1">
            <a:spLocks noChangeArrowheads="1"/>
          </p:cNvSpPr>
          <p:nvPr/>
        </p:nvSpPr>
        <p:spPr bwMode="auto">
          <a:xfrm>
            <a:off x="6553200" y="3375025"/>
            <a:ext cx="10715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chemeClr val="tx2"/>
                </a:solidFill>
              </a:rPr>
              <a:t>Promoting Exchange</a:t>
            </a:r>
          </a:p>
        </p:txBody>
      </p:sp>
      <p:sp>
        <p:nvSpPr>
          <p:cNvPr id="11277" name="TextBox 25"/>
          <p:cNvSpPr txBox="1">
            <a:spLocks noChangeArrowheads="1"/>
          </p:cNvSpPr>
          <p:nvPr/>
        </p:nvSpPr>
        <p:spPr bwMode="auto">
          <a:xfrm>
            <a:off x="7091363" y="2754313"/>
            <a:ext cx="11096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chemeClr val="tx2"/>
                </a:solidFill>
              </a:rPr>
              <a:t>Engaging Consumers</a:t>
            </a:r>
          </a:p>
        </p:txBody>
      </p:sp>
      <p:sp>
        <p:nvSpPr>
          <p:cNvPr id="27" name="Isosceles Triangle 26"/>
          <p:cNvSpPr/>
          <p:nvPr/>
        </p:nvSpPr>
        <p:spPr>
          <a:xfrm rot="979561">
            <a:off x="8501063" y="2095500"/>
            <a:ext cx="312737" cy="3079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3433763" y="5257800"/>
            <a:ext cx="0" cy="182563"/>
          </a:xfrm>
          <a:prstGeom prst="line">
            <a:avLst/>
          </a:prstGeom>
          <a:ln w="412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396163" y="5257800"/>
            <a:ext cx="0" cy="182563"/>
          </a:xfrm>
          <a:prstGeom prst="line">
            <a:avLst/>
          </a:prstGeom>
          <a:ln w="412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100763" y="5257800"/>
            <a:ext cx="0" cy="182563"/>
          </a:xfrm>
          <a:prstGeom prst="line">
            <a:avLst/>
          </a:prstGeom>
          <a:ln w="412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805363" y="5257800"/>
            <a:ext cx="0" cy="182563"/>
          </a:xfrm>
          <a:prstGeom prst="line">
            <a:avLst/>
          </a:prstGeom>
          <a:ln w="412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3" name="TextBox 27"/>
          <p:cNvSpPr txBox="1">
            <a:spLocks noChangeArrowheads="1"/>
          </p:cNvSpPr>
          <p:nvPr/>
        </p:nvSpPr>
        <p:spPr bwMode="auto">
          <a:xfrm>
            <a:off x="3048000" y="5357813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b="1"/>
              <a:t>2012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33400" y="6096000"/>
            <a:ext cx="1981200" cy="33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C00000"/>
                </a:solidFill>
                <a:latin typeface="Calibri" pitchFamily="34" charset="0"/>
                <a:ea typeface="+mn-ea"/>
                <a:cs typeface="Arial" charset="0"/>
              </a:rPr>
              <a:t>How </a:t>
            </a:r>
            <a:r>
              <a:rPr lang="en-US" sz="1600" dirty="0">
                <a:solidFill>
                  <a:srgbClr val="C00000"/>
                </a:solidFill>
                <a:latin typeface="Calibri" pitchFamily="34" charset="0"/>
                <a:ea typeface="+mn-ea"/>
                <a:cs typeface="Arial" charset="0"/>
              </a:rPr>
              <a:t>is ONC helping?</a:t>
            </a:r>
          </a:p>
        </p:txBody>
      </p:sp>
      <p:sp>
        <p:nvSpPr>
          <p:cNvPr id="11285" name="TextBox 29"/>
          <p:cNvSpPr txBox="1">
            <a:spLocks noChangeArrowheads="1"/>
          </p:cNvSpPr>
          <p:nvPr/>
        </p:nvSpPr>
        <p:spPr bwMode="auto">
          <a:xfrm>
            <a:off x="2743200" y="5791200"/>
            <a:ext cx="6400800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>
              <a:spcAft>
                <a:spcPts val="200"/>
              </a:spcAft>
              <a:buFontTx/>
              <a:buAutoNum type="arabicPeriod"/>
            </a:pPr>
            <a:r>
              <a:rPr lang="en-US" sz="2000"/>
              <a:t>Helping Providers Adopt (MU, REC, Workforce) </a:t>
            </a:r>
          </a:p>
          <a:p>
            <a:pPr marL="342900" indent="-342900">
              <a:spcAft>
                <a:spcPts val="200"/>
              </a:spcAft>
              <a:buFontTx/>
              <a:buAutoNum type="arabicPeriod"/>
            </a:pPr>
            <a:r>
              <a:rPr lang="en-US" sz="2000"/>
              <a:t>Standards &amp; Interoperability (S&amp;I Framework, HIE)</a:t>
            </a:r>
            <a:endParaRPr lang="en-US" sz="2000">
              <a:solidFill>
                <a:schemeClr val="bg1"/>
              </a:solidFill>
            </a:endParaRPr>
          </a:p>
          <a:p>
            <a:pPr marL="342900" indent="-342900">
              <a:spcAft>
                <a:spcPts val="200"/>
              </a:spcAft>
              <a:buFontTx/>
              <a:buAutoNum type="arabicPeriod"/>
            </a:pPr>
            <a:r>
              <a:rPr lang="en-US" sz="2000">
                <a:solidFill>
                  <a:schemeClr val="bg1"/>
                </a:solidFill>
              </a:rPr>
              <a:t>Testing &amp; Showing How the Pieces Fit Together (Beacon)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66800" y="2133600"/>
            <a:ext cx="7772400" cy="1087438"/>
          </a:xfrm>
          <a:prstGeom prst="rect">
            <a:avLst/>
          </a:prstGeom>
          <a:solidFill>
            <a:srgbClr val="00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b="1" dirty="0">
                <a:solidFill>
                  <a:schemeClr val="bg1"/>
                </a:solidFill>
              </a:rPr>
              <a:t>Build and strengthen</a:t>
            </a:r>
            <a:r>
              <a:rPr lang="en-US" sz="1800" b="1" dirty="0">
                <a:solidFill>
                  <a:srgbClr val="0066CC"/>
                </a:solidFill>
              </a:rPr>
              <a:t> </a:t>
            </a:r>
            <a:r>
              <a:rPr lang="en-US" sz="1800" dirty="0"/>
              <a:t>health IT infrastructure and exchange capabilities  - </a:t>
            </a:r>
            <a:r>
              <a:rPr lang="en-US" sz="1800" i="1" dirty="0"/>
              <a:t>positioning each community to pursue a new level of sustainable health care quality and efficiency over the coming years.</a:t>
            </a:r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1066800" y="3581400"/>
            <a:ext cx="7772400" cy="1087438"/>
          </a:xfrm>
          <a:prstGeom prst="rect">
            <a:avLst/>
          </a:prstGeom>
          <a:solidFill>
            <a:srgbClr val="00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b="1" dirty="0">
                <a:solidFill>
                  <a:schemeClr val="bg1"/>
                </a:solidFill>
              </a:rPr>
              <a:t>Improve</a:t>
            </a: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en-US" sz="1800" dirty="0"/>
              <a:t>cost, quality, and population health - </a:t>
            </a:r>
            <a:r>
              <a:rPr lang="en-US" sz="1800" i="1" dirty="0"/>
              <a:t>translating investments in health IT in the short run to measureable improvements in the 3-part aim.</a:t>
            </a:r>
          </a:p>
          <a:p>
            <a:pPr algn="ctr">
              <a:defRPr/>
            </a:pPr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1066800" y="5005388"/>
            <a:ext cx="7772400" cy="1090612"/>
          </a:xfrm>
          <a:prstGeom prst="rect">
            <a:avLst/>
          </a:prstGeom>
          <a:solidFill>
            <a:srgbClr val="00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bg1"/>
                </a:solidFill>
              </a:rPr>
              <a:t>Test innovative approaches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/>
              <a:t>to performance measurement, technology integration, and care delivery - </a:t>
            </a:r>
            <a:r>
              <a:rPr lang="en-US" sz="1800" i="1" dirty="0"/>
              <a:t>accelerating evidence generation for new approaches</a:t>
            </a:r>
            <a:r>
              <a:rPr lang="en-US" sz="2000" i="1" dirty="0"/>
              <a:t>.</a:t>
            </a:r>
          </a:p>
          <a:p>
            <a:pPr algn="ctr">
              <a:defRPr/>
            </a:pPr>
            <a:endParaRPr lang="en-US" sz="1800" dirty="0"/>
          </a:p>
        </p:txBody>
      </p:sp>
      <p:sp>
        <p:nvSpPr>
          <p:cNvPr id="14340" name="Title 1"/>
          <p:cNvSpPr>
            <a:spLocks noGrp="1"/>
          </p:cNvSpPr>
          <p:nvPr>
            <p:ph type="title"/>
          </p:nvPr>
        </p:nvSpPr>
        <p:spPr>
          <a:xfrm>
            <a:off x="152400" y="-152400"/>
            <a:ext cx="8229600" cy="1447800"/>
          </a:xfrm>
        </p:spPr>
        <p:txBody>
          <a:bodyPr/>
          <a:lstStyle/>
          <a:p>
            <a:pPr eaLnBrk="1" hangingPunct="1"/>
            <a:r>
              <a:rPr lang="en-US" sz="2900" smtClean="0">
                <a:latin typeface="Calibri" pitchFamily="84" charset="0"/>
              </a:rPr>
              <a:t>Beacon Community 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763000" cy="1458913"/>
          </a:xfrm>
        </p:spPr>
        <p:txBody>
          <a:bodyPr>
            <a:normAutofit fontScale="40000" lnSpcReduction="20000"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sz="6500" b="1" dirty="0" smtClean="0">
                <a:solidFill>
                  <a:srgbClr val="0066CC"/>
                </a:solidFill>
                <a:latin typeface="+mn-lt"/>
              </a:rPr>
              <a:t>17 grantees each funded </a:t>
            </a:r>
            <a:r>
              <a:rPr lang="en-US" sz="6500" b="1" smtClean="0">
                <a:solidFill>
                  <a:srgbClr val="0066CC"/>
                </a:solidFill>
                <a:latin typeface="+mn-lt"/>
              </a:rPr>
              <a:t>~$12-16M </a:t>
            </a:r>
            <a:r>
              <a:rPr lang="en-US" sz="6500" b="1" dirty="0" smtClean="0">
                <a:solidFill>
                  <a:srgbClr val="0066CC"/>
                </a:solidFill>
                <a:latin typeface="+mn-lt"/>
              </a:rPr>
              <a:t>over 3 yrs to:</a:t>
            </a:r>
            <a:br>
              <a:rPr lang="en-US" sz="6500" b="1" dirty="0" smtClean="0">
                <a:solidFill>
                  <a:srgbClr val="0066CC"/>
                </a:solidFill>
                <a:latin typeface="+mn-lt"/>
              </a:rPr>
            </a:br>
            <a:endParaRPr lang="en-US" sz="6500" b="1" dirty="0" smtClean="0">
              <a:solidFill>
                <a:srgbClr val="0066CC"/>
              </a:solidFill>
              <a:latin typeface="+mn-lt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400" b="1" dirty="0" smtClean="0">
                <a:solidFill>
                  <a:srgbClr val="0066CC"/>
                </a:solidFill>
                <a:latin typeface="+mn-lt"/>
              </a:rPr>
              <a:t>	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400" b="1" dirty="0">
                <a:solidFill>
                  <a:srgbClr val="0066CC"/>
                </a:solidFill>
                <a:latin typeface="+mn-lt"/>
              </a:rPr>
              <a:t>	</a:t>
            </a:r>
            <a:r>
              <a:rPr lang="en-US" sz="2400" b="1" dirty="0" smtClean="0">
                <a:solidFill>
                  <a:srgbClr val="0066CC"/>
                </a:solidFill>
                <a:latin typeface="+mn-lt"/>
              </a:rPr>
              <a:t>	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400" b="1" dirty="0" smtClean="0">
                <a:solidFill>
                  <a:srgbClr val="0066CC"/>
                </a:solidFill>
                <a:latin typeface="+mn-lt"/>
              </a:rPr>
              <a:t>	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400" b="1" dirty="0">
                <a:solidFill>
                  <a:srgbClr val="0066CC"/>
                </a:solidFill>
                <a:latin typeface="+mn-lt"/>
              </a:rPr>
              <a:t>	</a:t>
            </a:r>
            <a:r>
              <a:rPr lang="en-US" sz="2400" b="1" dirty="0" smtClean="0">
                <a:solidFill>
                  <a:srgbClr val="0066CC"/>
                </a:solidFill>
                <a:latin typeface="+mn-lt"/>
              </a:rPr>
              <a:t>	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52400" y="5030788"/>
            <a:ext cx="762000" cy="1003300"/>
          </a:xfrm>
          <a:prstGeom prst="rightArrow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10" name="Right Arrow 9"/>
          <p:cNvSpPr/>
          <p:nvPr/>
        </p:nvSpPr>
        <p:spPr>
          <a:xfrm>
            <a:off x="222250" y="3629025"/>
            <a:ext cx="762000" cy="1001713"/>
          </a:xfrm>
          <a:prstGeom prst="rightArrow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11" name="Right Arrow 10"/>
          <p:cNvSpPr/>
          <p:nvPr/>
        </p:nvSpPr>
        <p:spPr>
          <a:xfrm>
            <a:off x="152400" y="2219325"/>
            <a:ext cx="762000" cy="1001713"/>
          </a:xfrm>
          <a:prstGeom prst="rightArrow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12" name="TextBox 11"/>
          <p:cNvSpPr txBox="1"/>
          <p:nvPr/>
        </p:nvSpPr>
        <p:spPr>
          <a:xfrm>
            <a:off x="251520" y="6237312"/>
            <a:ext cx="856895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 smtClean="0"/>
              <a:t>For more information, see the </a:t>
            </a:r>
            <a:r>
              <a:rPr lang="en-US" sz="1300" dirty="0" err="1" smtClean="0"/>
              <a:t>AcademyHealth</a:t>
            </a:r>
            <a:r>
              <a:rPr lang="en-US" sz="1300" dirty="0" smtClean="0"/>
              <a:t> brief, Three Pillars of Pursuit: http://www.healthit.gov/sites/default/files/pdf/beacon-brief-061912.pdf</a:t>
            </a:r>
            <a:endParaRPr lang="en-US" sz="13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289" name="Straight Connector 292"/>
          <p:cNvCxnSpPr>
            <a:cxnSpLocks noChangeShapeType="1"/>
            <a:stCxn id="343" idx="0"/>
            <a:endCxn id="328" idx="2"/>
          </p:cNvCxnSpPr>
          <p:nvPr/>
        </p:nvCxnSpPr>
        <p:spPr bwMode="auto">
          <a:xfrm rot="16200000" flipV="1">
            <a:off x="6400800" y="1600200"/>
            <a:ext cx="685800" cy="9906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0" y="182563"/>
            <a:ext cx="8229600" cy="808037"/>
          </a:xfrm>
        </p:spPr>
        <p:txBody>
          <a:bodyPr/>
          <a:lstStyle/>
          <a:p>
            <a:pPr eaLnBrk="1" hangingPunct="1"/>
            <a:r>
              <a:rPr lang="en-US" sz="2900" smtClean="0">
                <a:latin typeface="Calibri" pitchFamily="84" charset="0"/>
              </a:rPr>
              <a:t>17 Beacon Communities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381750"/>
            <a:ext cx="2133600" cy="476250"/>
          </a:xfrm>
        </p:spPr>
        <p:txBody>
          <a:bodyPr/>
          <a:lstStyle/>
          <a:p>
            <a:pPr>
              <a:defRPr/>
            </a:pPr>
            <a:fld id="{38FE346B-B8E5-4E0B-8134-587AFCD13D65}" type="slidenum">
              <a:rPr lang="en-US" sz="1100" smtClean="0"/>
              <a:pPr>
                <a:defRPr/>
              </a:pPr>
              <a:t>3</a:t>
            </a:fld>
            <a:endParaRPr lang="en-US" sz="1100" dirty="0"/>
          </a:p>
        </p:txBody>
      </p:sp>
      <p:grpSp>
        <p:nvGrpSpPr>
          <p:cNvPr id="12292" name="Group 124"/>
          <p:cNvGrpSpPr>
            <a:grpSpLocks/>
          </p:cNvGrpSpPr>
          <p:nvPr/>
        </p:nvGrpSpPr>
        <p:grpSpPr bwMode="auto">
          <a:xfrm>
            <a:off x="73025" y="1217613"/>
            <a:ext cx="8756650" cy="5595937"/>
            <a:chOff x="495" y="447"/>
            <a:chExt cx="5514" cy="3525"/>
          </a:xfrm>
        </p:grpSpPr>
        <p:grpSp>
          <p:nvGrpSpPr>
            <p:cNvPr id="12343" name="Group 126"/>
            <p:cNvGrpSpPr>
              <a:grpSpLocks/>
            </p:cNvGrpSpPr>
            <p:nvPr/>
          </p:nvGrpSpPr>
          <p:grpSpPr bwMode="auto">
            <a:xfrm>
              <a:off x="495" y="2752"/>
              <a:ext cx="1751" cy="1220"/>
              <a:chOff x="433" y="2678"/>
              <a:chExt cx="1751" cy="1220"/>
            </a:xfrm>
          </p:grpSpPr>
          <p:grpSp>
            <p:nvGrpSpPr>
              <p:cNvPr id="12395" name="Group 5"/>
              <p:cNvGrpSpPr>
                <a:grpSpLocks/>
              </p:cNvGrpSpPr>
              <p:nvPr/>
            </p:nvGrpSpPr>
            <p:grpSpPr bwMode="auto">
              <a:xfrm>
                <a:off x="1500" y="3107"/>
                <a:ext cx="684" cy="526"/>
                <a:chOff x="1500" y="3107"/>
                <a:chExt cx="684" cy="526"/>
              </a:xfrm>
            </p:grpSpPr>
            <p:sp>
              <p:nvSpPr>
                <p:cNvPr id="305" name="Freeform 6"/>
                <p:cNvSpPr>
                  <a:spLocks/>
                </p:cNvSpPr>
                <p:nvPr/>
              </p:nvSpPr>
              <p:spPr bwMode="auto">
                <a:xfrm>
                  <a:off x="1502" y="3173"/>
                  <a:ext cx="52" cy="76"/>
                </a:xfrm>
                <a:custGeom>
                  <a:avLst/>
                  <a:gdLst>
                    <a:gd name="T0" fmla="*/ 0 w 71"/>
                    <a:gd name="T1" fmla="*/ 76 h 103"/>
                    <a:gd name="T2" fmla="*/ 0 w 71"/>
                    <a:gd name="T3" fmla="*/ 54 h 103"/>
                    <a:gd name="T4" fmla="*/ 30 w 71"/>
                    <a:gd name="T5" fmla="*/ 0 h 103"/>
                    <a:gd name="T6" fmla="*/ 52 w 71"/>
                    <a:gd name="T7" fmla="*/ 15 h 103"/>
                    <a:gd name="T8" fmla="*/ 27 w 71"/>
                    <a:gd name="T9" fmla="*/ 76 h 103"/>
                    <a:gd name="T10" fmla="*/ 0 w 71"/>
                    <a:gd name="T11" fmla="*/ 76 h 10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1"/>
                    <a:gd name="T19" fmla="*/ 0 h 103"/>
                    <a:gd name="T20" fmla="*/ 71 w 71"/>
                    <a:gd name="T21" fmla="*/ 103 h 10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1" h="103">
                      <a:moveTo>
                        <a:pt x="0" y="103"/>
                      </a:moveTo>
                      <a:lnTo>
                        <a:pt x="0" y="73"/>
                      </a:lnTo>
                      <a:lnTo>
                        <a:pt x="41" y="0"/>
                      </a:lnTo>
                      <a:lnTo>
                        <a:pt x="71" y="21"/>
                      </a:lnTo>
                      <a:lnTo>
                        <a:pt x="37" y="103"/>
                      </a:lnTo>
                      <a:lnTo>
                        <a:pt x="0" y="10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kern="0" dirty="0">
                    <a:solidFill>
                      <a:sysClr val="windowText" lastClr="000000"/>
                    </a:solidFill>
                    <a:latin typeface="Calibri" pitchFamily="34" charset="0"/>
                    <a:ea typeface="+mn-ea"/>
                    <a:cs typeface="Arial" charset="0"/>
                  </a:endParaRPr>
                </a:p>
              </p:txBody>
            </p:sp>
            <p:sp>
              <p:nvSpPr>
                <p:cNvPr id="306" name="Freeform 7"/>
                <p:cNvSpPr>
                  <a:spLocks/>
                </p:cNvSpPr>
                <p:nvPr/>
              </p:nvSpPr>
              <p:spPr bwMode="auto">
                <a:xfrm>
                  <a:off x="1577" y="3107"/>
                  <a:ext cx="98" cy="96"/>
                </a:xfrm>
                <a:custGeom>
                  <a:avLst/>
                  <a:gdLst>
                    <a:gd name="T0" fmla="*/ 21 w 134"/>
                    <a:gd name="T1" fmla="*/ 10 h 130"/>
                    <a:gd name="T2" fmla="*/ 0 w 134"/>
                    <a:gd name="T3" fmla="*/ 57 h 130"/>
                    <a:gd name="T4" fmla="*/ 38 w 134"/>
                    <a:gd name="T5" fmla="*/ 88 h 130"/>
                    <a:gd name="T6" fmla="*/ 81 w 134"/>
                    <a:gd name="T7" fmla="*/ 96 h 130"/>
                    <a:gd name="T8" fmla="*/ 98 w 134"/>
                    <a:gd name="T9" fmla="*/ 58 h 130"/>
                    <a:gd name="T10" fmla="*/ 87 w 134"/>
                    <a:gd name="T11" fmla="*/ 0 h 130"/>
                    <a:gd name="T12" fmla="*/ 21 w 134"/>
                    <a:gd name="T13" fmla="*/ 10 h 13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34"/>
                    <a:gd name="T22" fmla="*/ 0 h 130"/>
                    <a:gd name="T23" fmla="*/ 134 w 134"/>
                    <a:gd name="T24" fmla="*/ 130 h 13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34" h="130">
                      <a:moveTo>
                        <a:pt x="29" y="14"/>
                      </a:moveTo>
                      <a:lnTo>
                        <a:pt x="0" y="77"/>
                      </a:lnTo>
                      <a:lnTo>
                        <a:pt x="52" y="119"/>
                      </a:lnTo>
                      <a:lnTo>
                        <a:pt x="111" y="130"/>
                      </a:lnTo>
                      <a:lnTo>
                        <a:pt x="134" y="79"/>
                      </a:lnTo>
                      <a:lnTo>
                        <a:pt x="119" y="0"/>
                      </a:lnTo>
                      <a:lnTo>
                        <a:pt x="29" y="1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kern="0" dirty="0">
                    <a:solidFill>
                      <a:sysClr val="windowText" lastClr="000000"/>
                    </a:solidFill>
                    <a:latin typeface="Calibri" pitchFamily="34" charset="0"/>
                    <a:ea typeface="+mn-ea"/>
                    <a:cs typeface="Arial" charset="0"/>
                  </a:endParaRPr>
                </a:p>
              </p:txBody>
            </p:sp>
            <p:sp>
              <p:nvSpPr>
                <p:cNvPr id="307" name="Freeform 8"/>
                <p:cNvSpPr>
                  <a:spLocks/>
                </p:cNvSpPr>
                <p:nvPr/>
              </p:nvSpPr>
              <p:spPr bwMode="auto">
                <a:xfrm>
                  <a:off x="1669" y="3173"/>
                  <a:ext cx="146" cy="108"/>
                </a:xfrm>
                <a:custGeom>
                  <a:avLst/>
                  <a:gdLst>
                    <a:gd name="T0" fmla="*/ 0 w 198"/>
                    <a:gd name="T1" fmla="*/ 38 h 147"/>
                    <a:gd name="T2" fmla="*/ 100 w 198"/>
                    <a:gd name="T3" fmla="*/ 0 h 147"/>
                    <a:gd name="T4" fmla="*/ 119 w 198"/>
                    <a:gd name="T5" fmla="*/ 46 h 147"/>
                    <a:gd name="T6" fmla="*/ 138 w 198"/>
                    <a:gd name="T7" fmla="*/ 57 h 147"/>
                    <a:gd name="T8" fmla="*/ 146 w 198"/>
                    <a:gd name="T9" fmla="*/ 95 h 147"/>
                    <a:gd name="T10" fmla="*/ 97 w 198"/>
                    <a:gd name="T11" fmla="*/ 101 h 147"/>
                    <a:gd name="T12" fmla="*/ 60 w 198"/>
                    <a:gd name="T13" fmla="*/ 108 h 147"/>
                    <a:gd name="T14" fmla="*/ 0 w 198"/>
                    <a:gd name="T15" fmla="*/ 38 h 14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98"/>
                    <a:gd name="T25" fmla="*/ 0 h 147"/>
                    <a:gd name="T26" fmla="*/ 198 w 198"/>
                    <a:gd name="T27" fmla="*/ 147 h 147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98" h="147">
                      <a:moveTo>
                        <a:pt x="0" y="52"/>
                      </a:moveTo>
                      <a:lnTo>
                        <a:pt x="135" y="0"/>
                      </a:lnTo>
                      <a:lnTo>
                        <a:pt x="161" y="63"/>
                      </a:lnTo>
                      <a:lnTo>
                        <a:pt x="187" y="77"/>
                      </a:lnTo>
                      <a:lnTo>
                        <a:pt x="198" y="129"/>
                      </a:lnTo>
                      <a:lnTo>
                        <a:pt x="131" y="137"/>
                      </a:lnTo>
                      <a:lnTo>
                        <a:pt x="82" y="147"/>
                      </a:lnTo>
                      <a:lnTo>
                        <a:pt x="0" y="5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kern="0" dirty="0">
                    <a:solidFill>
                      <a:sysClr val="windowText" lastClr="000000"/>
                    </a:solidFill>
                    <a:latin typeface="Calibri" pitchFamily="34" charset="0"/>
                    <a:ea typeface="+mn-ea"/>
                    <a:cs typeface="Arial" charset="0"/>
                  </a:endParaRPr>
                </a:p>
              </p:txBody>
            </p:sp>
            <p:sp>
              <p:nvSpPr>
                <p:cNvPr id="308" name="Freeform 9"/>
                <p:cNvSpPr>
                  <a:spLocks/>
                </p:cNvSpPr>
                <p:nvPr/>
              </p:nvSpPr>
              <p:spPr bwMode="auto">
                <a:xfrm>
                  <a:off x="1818" y="3255"/>
                  <a:ext cx="116" cy="57"/>
                </a:xfrm>
                <a:custGeom>
                  <a:avLst/>
                  <a:gdLst>
                    <a:gd name="T0" fmla="*/ 18 w 158"/>
                    <a:gd name="T1" fmla="*/ 3 h 78"/>
                    <a:gd name="T2" fmla="*/ 0 w 158"/>
                    <a:gd name="T3" fmla="*/ 53 h 78"/>
                    <a:gd name="T4" fmla="*/ 31 w 158"/>
                    <a:gd name="T5" fmla="*/ 57 h 78"/>
                    <a:gd name="T6" fmla="*/ 50 w 158"/>
                    <a:gd name="T7" fmla="*/ 45 h 78"/>
                    <a:gd name="T8" fmla="*/ 85 w 158"/>
                    <a:gd name="T9" fmla="*/ 46 h 78"/>
                    <a:gd name="T10" fmla="*/ 116 w 158"/>
                    <a:gd name="T11" fmla="*/ 24 h 78"/>
                    <a:gd name="T12" fmla="*/ 96 w 158"/>
                    <a:gd name="T13" fmla="*/ 15 h 78"/>
                    <a:gd name="T14" fmla="*/ 81 w 158"/>
                    <a:gd name="T15" fmla="*/ 0 h 78"/>
                    <a:gd name="T16" fmla="*/ 18 w 158"/>
                    <a:gd name="T17" fmla="*/ 3 h 7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58"/>
                    <a:gd name="T28" fmla="*/ 0 h 78"/>
                    <a:gd name="T29" fmla="*/ 158 w 158"/>
                    <a:gd name="T30" fmla="*/ 78 h 78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58" h="78">
                      <a:moveTo>
                        <a:pt x="24" y="4"/>
                      </a:moveTo>
                      <a:lnTo>
                        <a:pt x="0" y="73"/>
                      </a:lnTo>
                      <a:lnTo>
                        <a:pt x="42" y="78"/>
                      </a:lnTo>
                      <a:lnTo>
                        <a:pt x="68" y="62"/>
                      </a:lnTo>
                      <a:lnTo>
                        <a:pt x="116" y="63"/>
                      </a:lnTo>
                      <a:lnTo>
                        <a:pt x="158" y="33"/>
                      </a:lnTo>
                      <a:lnTo>
                        <a:pt x="131" y="21"/>
                      </a:lnTo>
                      <a:lnTo>
                        <a:pt x="110" y="0"/>
                      </a:lnTo>
                      <a:lnTo>
                        <a:pt x="24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kern="0" dirty="0">
                    <a:solidFill>
                      <a:sysClr val="windowText" lastClr="000000"/>
                    </a:solidFill>
                    <a:latin typeface="Calibri" pitchFamily="34" charset="0"/>
                    <a:ea typeface="+mn-ea"/>
                    <a:cs typeface="Arial" charset="0"/>
                  </a:endParaRPr>
                </a:p>
              </p:txBody>
            </p:sp>
            <p:sp>
              <p:nvSpPr>
                <p:cNvPr id="309" name="Freeform 10"/>
                <p:cNvSpPr>
                  <a:spLocks/>
                </p:cNvSpPr>
                <p:nvPr/>
              </p:nvSpPr>
              <p:spPr bwMode="auto">
                <a:xfrm>
                  <a:off x="1852" y="3335"/>
                  <a:ext cx="47" cy="42"/>
                </a:xfrm>
                <a:custGeom>
                  <a:avLst/>
                  <a:gdLst>
                    <a:gd name="T0" fmla="*/ 41 w 64"/>
                    <a:gd name="T1" fmla="*/ 0 h 57"/>
                    <a:gd name="T2" fmla="*/ 0 w 64"/>
                    <a:gd name="T3" fmla="*/ 4 h 57"/>
                    <a:gd name="T4" fmla="*/ 7 w 64"/>
                    <a:gd name="T5" fmla="*/ 42 h 57"/>
                    <a:gd name="T6" fmla="*/ 47 w 64"/>
                    <a:gd name="T7" fmla="*/ 32 h 57"/>
                    <a:gd name="T8" fmla="*/ 41 w 64"/>
                    <a:gd name="T9" fmla="*/ 0 h 5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64"/>
                    <a:gd name="T16" fmla="*/ 0 h 57"/>
                    <a:gd name="T17" fmla="*/ 64 w 64"/>
                    <a:gd name="T18" fmla="*/ 57 h 5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64" h="57">
                      <a:moveTo>
                        <a:pt x="56" y="0"/>
                      </a:moveTo>
                      <a:lnTo>
                        <a:pt x="0" y="5"/>
                      </a:lnTo>
                      <a:lnTo>
                        <a:pt x="9" y="57"/>
                      </a:lnTo>
                      <a:lnTo>
                        <a:pt x="64" y="44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kern="0" dirty="0">
                    <a:solidFill>
                      <a:sysClr val="windowText" lastClr="000000"/>
                    </a:solidFill>
                    <a:latin typeface="Calibri" pitchFamily="34" charset="0"/>
                    <a:ea typeface="+mn-ea"/>
                    <a:cs typeface="Arial" charset="0"/>
                  </a:endParaRPr>
                </a:p>
              </p:txBody>
            </p:sp>
            <p:sp>
              <p:nvSpPr>
                <p:cNvPr id="310" name="Freeform 11"/>
                <p:cNvSpPr>
                  <a:spLocks/>
                </p:cNvSpPr>
                <p:nvPr/>
              </p:nvSpPr>
              <p:spPr bwMode="auto">
                <a:xfrm>
                  <a:off x="1904" y="3380"/>
                  <a:ext cx="32" cy="41"/>
                </a:xfrm>
                <a:custGeom>
                  <a:avLst/>
                  <a:gdLst>
                    <a:gd name="T0" fmla="*/ 0 w 43"/>
                    <a:gd name="T1" fmla="*/ 16 h 55"/>
                    <a:gd name="T2" fmla="*/ 32 w 43"/>
                    <a:gd name="T3" fmla="*/ 0 h 55"/>
                    <a:gd name="T4" fmla="*/ 32 w 43"/>
                    <a:gd name="T5" fmla="*/ 37 h 55"/>
                    <a:gd name="T6" fmla="*/ 10 w 43"/>
                    <a:gd name="T7" fmla="*/ 41 h 55"/>
                    <a:gd name="T8" fmla="*/ 0 w 43"/>
                    <a:gd name="T9" fmla="*/ 16 h 5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3"/>
                    <a:gd name="T16" fmla="*/ 0 h 55"/>
                    <a:gd name="T17" fmla="*/ 43 w 43"/>
                    <a:gd name="T18" fmla="*/ 55 h 5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3" h="55">
                      <a:moveTo>
                        <a:pt x="0" y="21"/>
                      </a:moveTo>
                      <a:lnTo>
                        <a:pt x="43" y="0"/>
                      </a:lnTo>
                      <a:lnTo>
                        <a:pt x="43" y="49"/>
                      </a:lnTo>
                      <a:lnTo>
                        <a:pt x="14" y="55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kern="0" dirty="0">
                    <a:solidFill>
                      <a:sysClr val="windowText" lastClr="000000"/>
                    </a:solidFill>
                    <a:latin typeface="Calibri" pitchFamily="34" charset="0"/>
                    <a:ea typeface="+mn-ea"/>
                    <a:cs typeface="Arial" charset="0"/>
                  </a:endParaRPr>
                </a:p>
              </p:txBody>
            </p:sp>
            <p:sp>
              <p:nvSpPr>
                <p:cNvPr id="311" name="Freeform 12"/>
                <p:cNvSpPr>
                  <a:spLocks/>
                </p:cNvSpPr>
                <p:nvPr/>
              </p:nvSpPr>
              <p:spPr bwMode="auto">
                <a:xfrm>
                  <a:off x="1986" y="3399"/>
                  <a:ext cx="198" cy="234"/>
                </a:xfrm>
                <a:custGeom>
                  <a:avLst/>
                  <a:gdLst>
                    <a:gd name="T0" fmla="*/ 33 w 270"/>
                    <a:gd name="T1" fmla="*/ 0 h 318"/>
                    <a:gd name="T2" fmla="*/ 0 w 270"/>
                    <a:gd name="T3" fmla="*/ 89 h 318"/>
                    <a:gd name="T4" fmla="*/ 23 w 270"/>
                    <a:gd name="T5" fmla="*/ 133 h 318"/>
                    <a:gd name="T6" fmla="*/ 23 w 270"/>
                    <a:gd name="T7" fmla="*/ 213 h 318"/>
                    <a:gd name="T8" fmla="*/ 71 w 270"/>
                    <a:gd name="T9" fmla="*/ 234 h 318"/>
                    <a:gd name="T10" fmla="*/ 92 w 270"/>
                    <a:gd name="T11" fmla="*/ 188 h 318"/>
                    <a:gd name="T12" fmla="*/ 153 w 270"/>
                    <a:gd name="T13" fmla="*/ 177 h 318"/>
                    <a:gd name="T14" fmla="*/ 198 w 270"/>
                    <a:gd name="T15" fmla="*/ 126 h 318"/>
                    <a:gd name="T16" fmla="*/ 150 w 270"/>
                    <a:gd name="T17" fmla="*/ 46 h 318"/>
                    <a:gd name="T18" fmla="*/ 33 w 270"/>
                    <a:gd name="T19" fmla="*/ 0 h 31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70"/>
                    <a:gd name="T31" fmla="*/ 0 h 318"/>
                    <a:gd name="T32" fmla="*/ 270 w 270"/>
                    <a:gd name="T33" fmla="*/ 318 h 318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70" h="318">
                      <a:moveTo>
                        <a:pt x="45" y="0"/>
                      </a:moveTo>
                      <a:lnTo>
                        <a:pt x="0" y="121"/>
                      </a:lnTo>
                      <a:lnTo>
                        <a:pt x="32" y="181"/>
                      </a:lnTo>
                      <a:lnTo>
                        <a:pt x="32" y="289"/>
                      </a:lnTo>
                      <a:lnTo>
                        <a:pt x="97" y="318"/>
                      </a:lnTo>
                      <a:lnTo>
                        <a:pt x="126" y="255"/>
                      </a:lnTo>
                      <a:lnTo>
                        <a:pt x="208" y="241"/>
                      </a:lnTo>
                      <a:lnTo>
                        <a:pt x="270" y="171"/>
                      </a:lnTo>
                      <a:lnTo>
                        <a:pt x="205" y="63"/>
                      </a:lnTo>
                      <a:lnTo>
                        <a:pt x="4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kern="0" dirty="0">
                    <a:solidFill>
                      <a:sysClr val="windowText" lastClr="000000"/>
                    </a:solidFill>
                    <a:latin typeface="Calibri" pitchFamily="34" charset="0"/>
                    <a:ea typeface="+mn-ea"/>
                    <a:cs typeface="Arial" charset="0"/>
                  </a:endParaRPr>
                </a:p>
              </p:txBody>
            </p:sp>
            <p:sp>
              <p:nvSpPr>
                <p:cNvPr id="312" name="Freeform 13"/>
                <p:cNvSpPr>
                  <a:spLocks/>
                </p:cNvSpPr>
                <p:nvPr/>
              </p:nvSpPr>
              <p:spPr bwMode="auto">
                <a:xfrm>
                  <a:off x="1916" y="3291"/>
                  <a:ext cx="109" cy="91"/>
                </a:xfrm>
                <a:custGeom>
                  <a:avLst/>
                  <a:gdLst>
                    <a:gd name="T0" fmla="*/ 22 w 148"/>
                    <a:gd name="T1" fmla="*/ 0 h 124"/>
                    <a:gd name="T2" fmla="*/ 0 w 148"/>
                    <a:gd name="T3" fmla="*/ 27 h 124"/>
                    <a:gd name="T4" fmla="*/ 10 w 148"/>
                    <a:gd name="T5" fmla="*/ 48 h 124"/>
                    <a:gd name="T6" fmla="*/ 29 w 148"/>
                    <a:gd name="T7" fmla="*/ 56 h 124"/>
                    <a:gd name="T8" fmla="*/ 51 w 148"/>
                    <a:gd name="T9" fmla="*/ 91 h 124"/>
                    <a:gd name="T10" fmla="*/ 108 w 148"/>
                    <a:gd name="T11" fmla="*/ 77 h 124"/>
                    <a:gd name="T12" fmla="*/ 109 w 148"/>
                    <a:gd name="T13" fmla="*/ 39 h 124"/>
                    <a:gd name="T14" fmla="*/ 68 w 148"/>
                    <a:gd name="T15" fmla="*/ 7 h 124"/>
                    <a:gd name="T16" fmla="*/ 22 w 148"/>
                    <a:gd name="T17" fmla="*/ 0 h 12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48"/>
                    <a:gd name="T28" fmla="*/ 0 h 124"/>
                    <a:gd name="T29" fmla="*/ 148 w 148"/>
                    <a:gd name="T30" fmla="*/ 124 h 12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48" h="124">
                      <a:moveTo>
                        <a:pt x="30" y="0"/>
                      </a:moveTo>
                      <a:lnTo>
                        <a:pt x="0" y="37"/>
                      </a:lnTo>
                      <a:lnTo>
                        <a:pt x="13" y="66"/>
                      </a:lnTo>
                      <a:lnTo>
                        <a:pt x="40" y="76"/>
                      </a:lnTo>
                      <a:lnTo>
                        <a:pt x="69" y="124"/>
                      </a:lnTo>
                      <a:lnTo>
                        <a:pt x="147" y="105"/>
                      </a:lnTo>
                      <a:lnTo>
                        <a:pt x="148" y="53"/>
                      </a:lnTo>
                      <a:lnTo>
                        <a:pt x="92" y="9"/>
                      </a:lnTo>
                      <a:lnTo>
                        <a:pt x="3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kern="0" dirty="0">
                    <a:solidFill>
                      <a:sysClr val="windowText" lastClr="000000"/>
                    </a:solidFill>
                    <a:latin typeface="Calibri" pitchFamily="34" charset="0"/>
                    <a:ea typeface="+mn-ea"/>
                    <a:cs typeface="Arial" charset="0"/>
                  </a:endParaRPr>
                </a:p>
              </p:txBody>
            </p:sp>
          </p:grpSp>
          <p:sp>
            <p:nvSpPr>
              <p:cNvPr id="304" name="Freeform 14"/>
              <p:cNvSpPr>
                <a:spLocks/>
              </p:cNvSpPr>
              <p:nvPr/>
            </p:nvSpPr>
            <p:spPr bwMode="auto">
              <a:xfrm>
                <a:off x="433" y="2678"/>
                <a:ext cx="1252" cy="1220"/>
              </a:xfrm>
              <a:custGeom>
                <a:avLst/>
                <a:gdLst>
                  <a:gd name="T0" fmla="*/ 200 w 1702"/>
                  <a:gd name="T1" fmla="*/ 181 h 1661"/>
                  <a:gd name="T2" fmla="*/ 451 w 1702"/>
                  <a:gd name="T3" fmla="*/ 0 h 1661"/>
                  <a:gd name="T4" fmla="*/ 571 w 1702"/>
                  <a:gd name="T5" fmla="*/ 32 h 1661"/>
                  <a:gd name="T6" fmla="*/ 629 w 1702"/>
                  <a:gd name="T7" fmla="*/ 90 h 1661"/>
                  <a:gd name="T8" fmla="*/ 864 w 1702"/>
                  <a:gd name="T9" fmla="*/ 112 h 1661"/>
                  <a:gd name="T10" fmla="*/ 872 w 1702"/>
                  <a:gd name="T11" fmla="*/ 716 h 1661"/>
                  <a:gd name="T12" fmla="*/ 949 w 1702"/>
                  <a:gd name="T13" fmla="*/ 734 h 1661"/>
                  <a:gd name="T14" fmla="*/ 984 w 1702"/>
                  <a:gd name="T15" fmla="*/ 806 h 1661"/>
                  <a:gd name="T16" fmla="*/ 1039 w 1702"/>
                  <a:gd name="T17" fmla="*/ 782 h 1661"/>
                  <a:gd name="T18" fmla="*/ 1152 w 1702"/>
                  <a:gd name="T19" fmla="*/ 945 h 1661"/>
                  <a:gd name="T20" fmla="*/ 1250 w 1702"/>
                  <a:gd name="T21" fmla="*/ 1021 h 1661"/>
                  <a:gd name="T22" fmla="*/ 1246 w 1702"/>
                  <a:gd name="T23" fmla="*/ 1086 h 1661"/>
                  <a:gd name="T24" fmla="*/ 1123 w 1702"/>
                  <a:gd name="T25" fmla="*/ 1094 h 1661"/>
                  <a:gd name="T26" fmla="*/ 1069 w 1702"/>
                  <a:gd name="T27" fmla="*/ 894 h 1661"/>
                  <a:gd name="T28" fmla="*/ 679 w 1702"/>
                  <a:gd name="T29" fmla="*/ 697 h 1661"/>
                  <a:gd name="T30" fmla="*/ 690 w 1702"/>
                  <a:gd name="T31" fmla="*/ 759 h 1661"/>
                  <a:gd name="T32" fmla="*/ 602 w 1702"/>
                  <a:gd name="T33" fmla="*/ 840 h 1661"/>
                  <a:gd name="T34" fmla="*/ 588 w 1702"/>
                  <a:gd name="T35" fmla="*/ 809 h 1661"/>
                  <a:gd name="T36" fmla="*/ 563 w 1702"/>
                  <a:gd name="T37" fmla="*/ 809 h 1661"/>
                  <a:gd name="T38" fmla="*/ 494 w 1702"/>
                  <a:gd name="T39" fmla="*/ 977 h 1661"/>
                  <a:gd name="T40" fmla="*/ 276 w 1702"/>
                  <a:gd name="T41" fmla="*/ 1141 h 1661"/>
                  <a:gd name="T42" fmla="*/ 62 w 1702"/>
                  <a:gd name="T43" fmla="*/ 1220 h 1661"/>
                  <a:gd name="T44" fmla="*/ 0 w 1702"/>
                  <a:gd name="T45" fmla="*/ 1209 h 1661"/>
                  <a:gd name="T46" fmla="*/ 247 w 1702"/>
                  <a:gd name="T47" fmla="*/ 1068 h 1661"/>
                  <a:gd name="T48" fmla="*/ 276 w 1702"/>
                  <a:gd name="T49" fmla="*/ 1068 h 1661"/>
                  <a:gd name="T50" fmla="*/ 366 w 1702"/>
                  <a:gd name="T51" fmla="*/ 959 h 1661"/>
                  <a:gd name="T52" fmla="*/ 407 w 1702"/>
                  <a:gd name="T53" fmla="*/ 956 h 1661"/>
                  <a:gd name="T54" fmla="*/ 469 w 1702"/>
                  <a:gd name="T55" fmla="*/ 873 h 1661"/>
                  <a:gd name="T56" fmla="*/ 447 w 1702"/>
                  <a:gd name="T57" fmla="*/ 836 h 1661"/>
                  <a:gd name="T58" fmla="*/ 316 w 1702"/>
                  <a:gd name="T59" fmla="*/ 853 h 1661"/>
                  <a:gd name="T60" fmla="*/ 225 w 1702"/>
                  <a:gd name="T61" fmla="*/ 646 h 1661"/>
                  <a:gd name="T62" fmla="*/ 276 w 1702"/>
                  <a:gd name="T63" fmla="*/ 552 h 1661"/>
                  <a:gd name="T64" fmla="*/ 359 w 1702"/>
                  <a:gd name="T65" fmla="*/ 519 h 1661"/>
                  <a:gd name="T66" fmla="*/ 330 w 1702"/>
                  <a:gd name="T67" fmla="*/ 436 h 1661"/>
                  <a:gd name="T68" fmla="*/ 243 w 1702"/>
                  <a:gd name="T69" fmla="*/ 475 h 1661"/>
                  <a:gd name="T70" fmla="*/ 178 w 1702"/>
                  <a:gd name="T71" fmla="*/ 355 h 1661"/>
                  <a:gd name="T72" fmla="*/ 250 w 1702"/>
                  <a:gd name="T73" fmla="*/ 327 h 1661"/>
                  <a:gd name="T74" fmla="*/ 316 w 1702"/>
                  <a:gd name="T75" fmla="*/ 359 h 1661"/>
                  <a:gd name="T76" fmla="*/ 345 w 1702"/>
                  <a:gd name="T77" fmla="*/ 342 h 1661"/>
                  <a:gd name="T78" fmla="*/ 291 w 1702"/>
                  <a:gd name="T79" fmla="*/ 239 h 1661"/>
                  <a:gd name="T80" fmla="*/ 196 w 1702"/>
                  <a:gd name="T81" fmla="*/ 232 h 1661"/>
                  <a:gd name="T82" fmla="*/ 200 w 1702"/>
                  <a:gd name="T83" fmla="*/ 181 h 1661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702"/>
                  <a:gd name="T127" fmla="*/ 0 h 1661"/>
                  <a:gd name="T128" fmla="*/ 1702 w 1702"/>
                  <a:gd name="T129" fmla="*/ 1661 h 1661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702" h="1661">
                    <a:moveTo>
                      <a:pt x="272" y="247"/>
                    </a:moveTo>
                    <a:lnTo>
                      <a:pt x="614" y="0"/>
                    </a:lnTo>
                    <a:lnTo>
                      <a:pt x="777" y="43"/>
                    </a:lnTo>
                    <a:lnTo>
                      <a:pt x="856" y="122"/>
                    </a:lnTo>
                    <a:lnTo>
                      <a:pt x="1177" y="153"/>
                    </a:lnTo>
                    <a:lnTo>
                      <a:pt x="1187" y="975"/>
                    </a:lnTo>
                    <a:lnTo>
                      <a:pt x="1292" y="999"/>
                    </a:lnTo>
                    <a:lnTo>
                      <a:pt x="1340" y="1097"/>
                    </a:lnTo>
                    <a:lnTo>
                      <a:pt x="1415" y="1064"/>
                    </a:lnTo>
                    <a:lnTo>
                      <a:pt x="1569" y="1286"/>
                    </a:lnTo>
                    <a:lnTo>
                      <a:pt x="1702" y="1390"/>
                    </a:lnTo>
                    <a:lnTo>
                      <a:pt x="1697" y="1478"/>
                    </a:lnTo>
                    <a:lnTo>
                      <a:pt x="1529" y="1490"/>
                    </a:lnTo>
                    <a:lnTo>
                      <a:pt x="1455" y="1217"/>
                    </a:lnTo>
                    <a:lnTo>
                      <a:pt x="925" y="949"/>
                    </a:lnTo>
                    <a:lnTo>
                      <a:pt x="940" y="1033"/>
                    </a:lnTo>
                    <a:lnTo>
                      <a:pt x="820" y="1143"/>
                    </a:lnTo>
                    <a:lnTo>
                      <a:pt x="801" y="1102"/>
                    </a:lnTo>
                    <a:lnTo>
                      <a:pt x="767" y="1102"/>
                    </a:lnTo>
                    <a:lnTo>
                      <a:pt x="672" y="1330"/>
                    </a:lnTo>
                    <a:lnTo>
                      <a:pt x="376" y="1554"/>
                    </a:lnTo>
                    <a:lnTo>
                      <a:pt x="84" y="1661"/>
                    </a:lnTo>
                    <a:lnTo>
                      <a:pt x="0" y="1646"/>
                    </a:lnTo>
                    <a:lnTo>
                      <a:pt x="336" y="1454"/>
                    </a:lnTo>
                    <a:lnTo>
                      <a:pt x="376" y="1454"/>
                    </a:lnTo>
                    <a:lnTo>
                      <a:pt x="499" y="1306"/>
                    </a:lnTo>
                    <a:lnTo>
                      <a:pt x="554" y="1301"/>
                    </a:lnTo>
                    <a:lnTo>
                      <a:pt x="638" y="1188"/>
                    </a:lnTo>
                    <a:lnTo>
                      <a:pt x="609" y="1138"/>
                    </a:lnTo>
                    <a:lnTo>
                      <a:pt x="430" y="1162"/>
                    </a:lnTo>
                    <a:lnTo>
                      <a:pt x="307" y="880"/>
                    </a:lnTo>
                    <a:lnTo>
                      <a:pt x="376" y="752"/>
                    </a:lnTo>
                    <a:lnTo>
                      <a:pt x="489" y="707"/>
                    </a:lnTo>
                    <a:lnTo>
                      <a:pt x="449" y="594"/>
                    </a:lnTo>
                    <a:lnTo>
                      <a:pt x="331" y="647"/>
                    </a:lnTo>
                    <a:lnTo>
                      <a:pt x="242" y="484"/>
                    </a:lnTo>
                    <a:lnTo>
                      <a:pt x="341" y="445"/>
                    </a:lnTo>
                    <a:lnTo>
                      <a:pt x="430" y="489"/>
                    </a:lnTo>
                    <a:lnTo>
                      <a:pt x="470" y="465"/>
                    </a:lnTo>
                    <a:lnTo>
                      <a:pt x="396" y="326"/>
                    </a:lnTo>
                    <a:lnTo>
                      <a:pt x="267" y="316"/>
                    </a:lnTo>
                    <a:lnTo>
                      <a:pt x="272" y="24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</p:grpSp>
        <p:grpSp>
          <p:nvGrpSpPr>
            <p:cNvPr id="12344" name="Group 15"/>
            <p:cNvGrpSpPr>
              <a:grpSpLocks/>
            </p:cNvGrpSpPr>
            <p:nvPr/>
          </p:nvGrpSpPr>
          <p:grpSpPr bwMode="auto">
            <a:xfrm>
              <a:off x="684" y="447"/>
              <a:ext cx="5325" cy="3232"/>
              <a:chOff x="622" y="373"/>
              <a:chExt cx="5325" cy="3232"/>
            </a:xfrm>
          </p:grpSpPr>
          <p:sp>
            <p:nvSpPr>
              <p:cNvPr id="253" name="Freeform 16"/>
              <p:cNvSpPr>
                <a:spLocks/>
              </p:cNvSpPr>
              <p:nvPr/>
            </p:nvSpPr>
            <p:spPr bwMode="auto">
              <a:xfrm>
                <a:off x="2247" y="2266"/>
                <a:ext cx="1443" cy="1339"/>
              </a:xfrm>
              <a:custGeom>
                <a:avLst/>
                <a:gdLst>
                  <a:gd name="T0" fmla="*/ 418 w 1248"/>
                  <a:gd name="T1" fmla="*/ 0 h 1156"/>
                  <a:gd name="T2" fmla="*/ 738 w 1248"/>
                  <a:gd name="T3" fmla="*/ 12 h 1156"/>
                  <a:gd name="T4" fmla="*/ 738 w 1248"/>
                  <a:gd name="T5" fmla="*/ 254 h 1156"/>
                  <a:gd name="T6" fmla="*/ 901 w 1248"/>
                  <a:gd name="T7" fmla="*/ 322 h 1156"/>
                  <a:gd name="T8" fmla="*/ 946 w 1248"/>
                  <a:gd name="T9" fmla="*/ 299 h 1156"/>
                  <a:gd name="T10" fmla="*/ 1052 w 1248"/>
                  <a:gd name="T11" fmla="*/ 351 h 1156"/>
                  <a:gd name="T12" fmla="*/ 1116 w 1248"/>
                  <a:gd name="T13" fmla="*/ 347 h 1156"/>
                  <a:gd name="T14" fmla="*/ 1239 w 1248"/>
                  <a:gd name="T15" fmla="*/ 295 h 1156"/>
                  <a:gd name="T16" fmla="*/ 1310 w 1248"/>
                  <a:gd name="T17" fmla="*/ 346 h 1156"/>
                  <a:gd name="T18" fmla="*/ 1372 w 1248"/>
                  <a:gd name="T19" fmla="*/ 359 h 1156"/>
                  <a:gd name="T20" fmla="*/ 1372 w 1248"/>
                  <a:gd name="T21" fmla="*/ 557 h 1156"/>
                  <a:gd name="T22" fmla="*/ 1445 w 1248"/>
                  <a:gd name="T23" fmla="*/ 681 h 1156"/>
                  <a:gd name="T24" fmla="*/ 1428 w 1248"/>
                  <a:gd name="T25" fmla="*/ 849 h 1156"/>
                  <a:gd name="T26" fmla="*/ 1349 w 1248"/>
                  <a:gd name="T27" fmla="*/ 916 h 1156"/>
                  <a:gd name="T28" fmla="*/ 1333 w 1248"/>
                  <a:gd name="T29" fmla="*/ 855 h 1156"/>
                  <a:gd name="T30" fmla="*/ 1310 w 1248"/>
                  <a:gd name="T31" fmla="*/ 883 h 1156"/>
                  <a:gd name="T32" fmla="*/ 1327 w 1248"/>
                  <a:gd name="T33" fmla="*/ 922 h 1156"/>
                  <a:gd name="T34" fmla="*/ 1187 w 1248"/>
                  <a:gd name="T35" fmla="*/ 1023 h 1156"/>
                  <a:gd name="T36" fmla="*/ 1153 w 1248"/>
                  <a:gd name="T37" fmla="*/ 1029 h 1156"/>
                  <a:gd name="T38" fmla="*/ 1080 w 1248"/>
                  <a:gd name="T39" fmla="*/ 1078 h 1156"/>
                  <a:gd name="T40" fmla="*/ 1080 w 1248"/>
                  <a:gd name="T41" fmla="*/ 1107 h 1156"/>
                  <a:gd name="T42" fmla="*/ 1057 w 1248"/>
                  <a:gd name="T43" fmla="*/ 1112 h 1156"/>
                  <a:gd name="T44" fmla="*/ 1074 w 1248"/>
                  <a:gd name="T45" fmla="*/ 1146 h 1156"/>
                  <a:gd name="T46" fmla="*/ 1035 w 1248"/>
                  <a:gd name="T47" fmla="*/ 1197 h 1156"/>
                  <a:gd name="T48" fmla="*/ 1057 w 1248"/>
                  <a:gd name="T49" fmla="*/ 1270 h 1156"/>
                  <a:gd name="T50" fmla="*/ 1080 w 1248"/>
                  <a:gd name="T51" fmla="*/ 1294 h 1156"/>
                  <a:gd name="T52" fmla="*/ 1074 w 1248"/>
                  <a:gd name="T53" fmla="*/ 1339 h 1156"/>
                  <a:gd name="T54" fmla="*/ 1019 w 1248"/>
                  <a:gd name="T55" fmla="*/ 1339 h 1156"/>
                  <a:gd name="T56" fmla="*/ 968 w 1248"/>
                  <a:gd name="T57" fmla="*/ 1316 h 1156"/>
                  <a:gd name="T58" fmla="*/ 934 w 1248"/>
                  <a:gd name="T59" fmla="*/ 1322 h 1156"/>
                  <a:gd name="T60" fmla="*/ 822 w 1248"/>
                  <a:gd name="T61" fmla="*/ 1282 h 1156"/>
                  <a:gd name="T62" fmla="*/ 771 w 1248"/>
                  <a:gd name="T63" fmla="*/ 1129 h 1156"/>
                  <a:gd name="T64" fmla="*/ 694 w 1248"/>
                  <a:gd name="T65" fmla="*/ 1056 h 1156"/>
                  <a:gd name="T66" fmla="*/ 624 w 1248"/>
                  <a:gd name="T67" fmla="*/ 922 h 1156"/>
                  <a:gd name="T68" fmla="*/ 593 w 1248"/>
                  <a:gd name="T69" fmla="*/ 908 h 1156"/>
                  <a:gd name="T70" fmla="*/ 555 w 1248"/>
                  <a:gd name="T71" fmla="*/ 875 h 1156"/>
                  <a:gd name="T72" fmla="*/ 520 w 1248"/>
                  <a:gd name="T73" fmla="*/ 875 h 1156"/>
                  <a:gd name="T74" fmla="*/ 465 w 1248"/>
                  <a:gd name="T75" fmla="*/ 864 h 1156"/>
                  <a:gd name="T76" fmla="*/ 424 w 1248"/>
                  <a:gd name="T77" fmla="*/ 875 h 1156"/>
                  <a:gd name="T78" fmla="*/ 396 w 1248"/>
                  <a:gd name="T79" fmla="*/ 943 h 1156"/>
                  <a:gd name="T80" fmla="*/ 353 w 1248"/>
                  <a:gd name="T81" fmla="*/ 953 h 1156"/>
                  <a:gd name="T82" fmla="*/ 262 w 1248"/>
                  <a:gd name="T83" fmla="*/ 901 h 1156"/>
                  <a:gd name="T84" fmla="*/ 207 w 1248"/>
                  <a:gd name="T85" fmla="*/ 837 h 1156"/>
                  <a:gd name="T86" fmla="*/ 198 w 1248"/>
                  <a:gd name="T87" fmla="*/ 761 h 1156"/>
                  <a:gd name="T88" fmla="*/ 159 w 1248"/>
                  <a:gd name="T89" fmla="*/ 709 h 1156"/>
                  <a:gd name="T90" fmla="*/ 67 w 1248"/>
                  <a:gd name="T91" fmla="*/ 636 h 1156"/>
                  <a:gd name="T92" fmla="*/ 0 w 1248"/>
                  <a:gd name="T93" fmla="*/ 559 h 1156"/>
                  <a:gd name="T94" fmla="*/ 0 w 1248"/>
                  <a:gd name="T95" fmla="*/ 527 h 1156"/>
                  <a:gd name="T96" fmla="*/ 219 w 1248"/>
                  <a:gd name="T97" fmla="*/ 529 h 1156"/>
                  <a:gd name="T98" fmla="*/ 396 w 1248"/>
                  <a:gd name="T99" fmla="*/ 544 h 1156"/>
                  <a:gd name="T100" fmla="*/ 418 w 1248"/>
                  <a:gd name="T101" fmla="*/ 0 h 115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248"/>
                  <a:gd name="T154" fmla="*/ 0 h 1156"/>
                  <a:gd name="T155" fmla="*/ 1248 w 1248"/>
                  <a:gd name="T156" fmla="*/ 1156 h 115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248" h="1156">
                    <a:moveTo>
                      <a:pt x="361" y="0"/>
                    </a:moveTo>
                    <a:lnTo>
                      <a:pt x="637" y="10"/>
                    </a:lnTo>
                    <a:lnTo>
                      <a:pt x="637" y="219"/>
                    </a:lnTo>
                    <a:lnTo>
                      <a:pt x="778" y="278"/>
                    </a:lnTo>
                    <a:lnTo>
                      <a:pt x="817" y="258"/>
                    </a:lnTo>
                    <a:lnTo>
                      <a:pt x="909" y="303"/>
                    </a:lnTo>
                    <a:lnTo>
                      <a:pt x="964" y="300"/>
                    </a:lnTo>
                    <a:lnTo>
                      <a:pt x="1070" y="255"/>
                    </a:lnTo>
                    <a:lnTo>
                      <a:pt x="1131" y="299"/>
                    </a:lnTo>
                    <a:lnTo>
                      <a:pt x="1185" y="310"/>
                    </a:lnTo>
                    <a:lnTo>
                      <a:pt x="1185" y="481"/>
                    </a:lnTo>
                    <a:lnTo>
                      <a:pt x="1248" y="588"/>
                    </a:lnTo>
                    <a:lnTo>
                      <a:pt x="1233" y="733"/>
                    </a:lnTo>
                    <a:lnTo>
                      <a:pt x="1165" y="791"/>
                    </a:lnTo>
                    <a:lnTo>
                      <a:pt x="1151" y="738"/>
                    </a:lnTo>
                    <a:lnTo>
                      <a:pt x="1131" y="762"/>
                    </a:lnTo>
                    <a:lnTo>
                      <a:pt x="1146" y="796"/>
                    </a:lnTo>
                    <a:lnTo>
                      <a:pt x="1025" y="883"/>
                    </a:lnTo>
                    <a:lnTo>
                      <a:pt x="996" y="888"/>
                    </a:lnTo>
                    <a:lnTo>
                      <a:pt x="933" y="931"/>
                    </a:lnTo>
                    <a:lnTo>
                      <a:pt x="933" y="956"/>
                    </a:lnTo>
                    <a:lnTo>
                      <a:pt x="913" y="960"/>
                    </a:lnTo>
                    <a:lnTo>
                      <a:pt x="928" y="989"/>
                    </a:lnTo>
                    <a:lnTo>
                      <a:pt x="894" y="1033"/>
                    </a:lnTo>
                    <a:lnTo>
                      <a:pt x="913" y="1096"/>
                    </a:lnTo>
                    <a:lnTo>
                      <a:pt x="933" y="1117"/>
                    </a:lnTo>
                    <a:lnTo>
                      <a:pt x="928" y="1156"/>
                    </a:lnTo>
                    <a:lnTo>
                      <a:pt x="880" y="1156"/>
                    </a:lnTo>
                    <a:lnTo>
                      <a:pt x="836" y="1136"/>
                    </a:lnTo>
                    <a:lnTo>
                      <a:pt x="807" y="1141"/>
                    </a:lnTo>
                    <a:lnTo>
                      <a:pt x="710" y="1107"/>
                    </a:lnTo>
                    <a:lnTo>
                      <a:pt x="666" y="975"/>
                    </a:lnTo>
                    <a:lnTo>
                      <a:pt x="599" y="912"/>
                    </a:lnTo>
                    <a:lnTo>
                      <a:pt x="539" y="796"/>
                    </a:lnTo>
                    <a:lnTo>
                      <a:pt x="512" y="784"/>
                    </a:lnTo>
                    <a:lnTo>
                      <a:pt x="479" y="755"/>
                    </a:lnTo>
                    <a:lnTo>
                      <a:pt x="449" y="755"/>
                    </a:lnTo>
                    <a:lnTo>
                      <a:pt x="402" y="746"/>
                    </a:lnTo>
                    <a:lnTo>
                      <a:pt x="366" y="755"/>
                    </a:lnTo>
                    <a:lnTo>
                      <a:pt x="342" y="814"/>
                    </a:lnTo>
                    <a:lnTo>
                      <a:pt x="305" y="823"/>
                    </a:lnTo>
                    <a:lnTo>
                      <a:pt x="226" y="778"/>
                    </a:lnTo>
                    <a:lnTo>
                      <a:pt x="179" y="723"/>
                    </a:lnTo>
                    <a:lnTo>
                      <a:pt x="171" y="657"/>
                    </a:lnTo>
                    <a:lnTo>
                      <a:pt x="137" y="612"/>
                    </a:lnTo>
                    <a:lnTo>
                      <a:pt x="58" y="549"/>
                    </a:lnTo>
                    <a:lnTo>
                      <a:pt x="0" y="483"/>
                    </a:lnTo>
                    <a:lnTo>
                      <a:pt x="0" y="455"/>
                    </a:lnTo>
                    <a:lnTo>
                      <a:pt x="189" y="457"/>
                    </a:lnTo>
                    <a:lnTo>
                      <a:pt x="342" y="470"/>
                    </a:lnTo>
                    <a:lnTo>
                      <a:pt x="36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54" name="Freeform 17"/>
              <p:cNvSpPr>
                <a:spLocks/>
              </p:cNvSpPr>
              <p:nvPr/>
            </p:nvSpPr>
            <p:spPr bwMode="auto">
              <a:xfrm>
                <a:off x="5554" y="373"/>
                <a:ext cx="393" cy="600"/>
              </a:xfrm>
              <a:custGeom>
                <a:avLst/>
                <a:gdLst>
                  <a:gd name="T0" fmla="*/ 92 w 339"/>
                  <a:gd name="T1" fmla="*/ 19 h 518"/>
                  <a:gd name="T2" fmla="*/ 34 w 339"/>
                  <a:gd name="T3" fmla="*/ 129 h 518"/>
                  <a:gd name="T4" fmla="*/ 61 w 339"/>
                  <a:gd name="T5" fmla="*/ 170 h 518"/>
                  <a:gd name="T6" fmla="*/ 34 w 339"/>
                  <a:gd name="T7" fmla="*/ 220 h 518"/>
                  <a:gd name="T8" fmla="*/ 50 w 339"/>
                  <a:gd name="T9" fmla="*/ 237 h 518"/>
                  <a:gd name="T10" fmla="*/ 39 w 339"/>
                  <a:gd name="T11" fmla="*/ 271 h 518"/>
                  <a:gd name="T12" fmla="*/ 39 w 339"/>
                  <a:gd name="T13" fmla="*/ 327 h 518"/>
                  <a:gd name="T14" fmla="*/ 0 w 339"/>
                  <a:gd name="T15" fmla="*/ 347 h 518"/>
                  <a:gd name="T16" fmla="*/ 15 w 339"/>
                  <a:gd name="T17" fmla="*/ 364 h 518"/>
                  <a:gd name="T18" fmla="*/ 97 w 339"/>
                  <a:gd name="T19" fmla="*/ 573 h 518"/>
                  <a:gd name="T20" fmla="*/ 162 w 339"/>
                  <a:gd name="T21" fmla="*/ 600 h 518"/>
                  <a:gd name="T22" fmla="*/ 159 w 339"/>
                  <a:gd name="T23" fmla="*/ 557 h 518"/>
                  <a:gd name="T24" fmla="*/ 190 w 339"/>
                  <a:gd name="T25" fmla="*/ 524 h 518"/>
                  <a:gd name="T26" fmla="*/ 180 w 339"/>
                  <a:gd name="T27" fmla="*/ 488 h 518"/>
                  <a:gd name="T28" fmla="*/ 260 w 339"/>
                  <a:gd name="T29" fmla="*/ 445 h 518"/>
                  <a:gd name="T30" fmla="*/ 263 w 339"/>
                  <a:gd name="T31" fmla="*/ 387 h 518"/>
                  <a:gd name="T32" fmla="*/ 311 w 339"/>
                  <a:gd name="T33" fmla="*/ 383 h 518"/>
                  <a:gd name="T34" fmla="*/ 348 w 339"/>
                  <a:gd name="T35" fmla="*/ 338 h 518"/>
                  <a:gd name="T36" fmla="*/ 393 w 339"/>
                  <a:gd name="T37" fmla="*/ 308 h 518"/>
                  <a:gd name="T38" fmla="*/ 393 w 339"/>
                  <a:gd name="T39" fmla="*/ 271 h 518"/>
                  <a:gd name="T40" fmla="*/ 330 w 339"/>
                  <a:gd name="T41" fmla="*/ 259 h 518"/>
                  <a:gd name="T42" fmla="*/ 320 w 339"/>
                  <a:gd name="T43" fmla="*/ 219 h 518"/>
                  <a:gd name="T44" fmla="*/ 257 w 339"/>
                  <a:gd name="T45" fmla="*/ 213 h 518"/>
                  <a:gd name="T46" fmla="*/ 208 w 339"/>
                  <a:gd name="T47" fmla="*/ 35 h 518"/>
                  <a:gd name="T48" fmla="*/ 184 w 339"/>
                  <a:gd name="T49" fmla="*/ 0 h 518"/>
                  <a:gd name="T50" fmla="*/ 123 w 339"/>
                  <a:gd name="T51" fmla="*/ 15 h 518"/>
                  <a:gd name="T52" fmla="*/ 111 w 339"/>
                  <a:gd name="T53" fmla="*/ 31 h 518"/>
                  <a:gd name="T54" fmla="*/ 92 w 339"/>
                  <a:gd name="T55" fmla="*/ 19 h 51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339"/>
                  <a:gd name="T85" fmla="*/ 0 h 518"/>
                  <a:gd name="T86" fmla="*/ 339 w 339"/>
                  <a:gd name="T87" fmla="*/ 518 h 518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339" h="518">
                    <a:moveTo>
                      <a:pt x="79" y="16"/>
                    </a:moveTo>
                    <a:lnTo>
                      <a:pt x="29" y="111"/>
                    </a:lnTo>
                    <a:lnTo>
                      <a:pt x="53" y="147"/>
                    </a:lnTo>
                    <a:lnTo>
                      <a:pt x="29" y="190"/>
                    </a:lnTo>
                    <a:lnTo>
                      <a:pt x="43" y="205"/>
                    </a:lnTo>
                    <a:lnTo>
                      <a:pt x="34" y="234"/>
                    </a:lnTo>
                    <a:lnTo>
                      <a:pt x="34" y="282"/>
                    </a:lnTo>
                    <a:lnTo>
                      <a:pt x="0" y="300"/>
                    </a:lnTo>
                    <a:lnTo>
                      <a:pt x="13" y="314"/>
                    </a:lnTo>
                    <a:lnTo>
                      <a:pt x="84" y="495"/>
                    </a:lnTo>
                    <a:lnTo>
                      <a:pt x="140" y="518"/>
                    </a:lnTo>
                    <a:lnTo>
                      <a:pt x="137" y="481"/>
                    </a:lnTo>
                    <a:lnTo>
                      <a:pt x="164" y="452"/>
                    </a:lnTo>
                    <a:lnTo>
                      <a:pt x="155" y="421"/>
                    </a:lnTo>
                    <a:lnTo>
                      <a:pt x="224" y="384"/>
                    </a:lnTo>
                    <a:lnTo>
                      <a:pt x="227" y="334"/>
                    </a:lnTo>
                    <a:lnTo>
                      <a:pt x="268" y="331"/>
                    </a:lnTo>
                    <a:lnTo>
                      <a:pt x="300" y="292"/>
                    </a:lnTo>
                    <a:lnTo>
                      <a:pt x="339" y="266"/>
                    </a:lnTo>
                    <a:lnTo>
                      <a:pt x="339" y="234"/>
                    </a:lnTo>
                    <a:lnTo>
                      <a:pt x="285" y="224"/>
                    </a:lnTo>
                    <a:lnTo>
                      <a:pt x="276" y="189"/>
                    </a:lnTo>
                    <a:lnTo>
                      <a:pt x="222" y="184"/>
                    </a:lnTo>
                    <a:lnTo>
                      <a:pt x="179" y="30"/>
                    </a:lnTo>
                    <a:lnTo>
                      <a:pt x="159" y="0"/>
                    </a:lnTo>
                    <a:lnTo>
                      <a:pt x="106" y="13"/>
                    </a:lnTo>
                    <a:lnTo>
                      <a:pt x="96" y="27"/>
                    </a:lnTo>
                    <a:lnTo>
                      <a:pt x="79" y="1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55" name="Freeform 18"/>
              <p:cNvSpPr>
                <a:spLocks/>
              </p:cNvSpPr>
              <p:nvPr/>
            </p:nvSpPr>
            <p:spPr bwMode="auto">
              <a:xfrm>
                <a:off x="4968" y="1557"/>
                <a:ext cx="505" cy="208"/>
              </a:xfrm>
              <a:custGeom>
                <a:avLst/>
                <a:gdLst>
                  <a:gd name="T0" fmla="*/ 0 w 505"/>
                  <a:gd name="T1" fmla="*/ 72 h 208"/>
                  <a:gd name="T2" fmla="*/ 381 w 505"/>
                  <a:gd name="T3" fmla="*/ 0 h 208"/>
                  <a:gd name="T4" fmla="*/ 440 w 505"/>
                  <a:gd name="T5" fmla="*/ 144 h 208"/>
                  <a:gd name="T6" fmla="*/ 504 w 505"/>
                  <a:gd name="T7" fmla="*/ 128 h 208"/>
                  <a:gd name="T8" fmla="*/ 505 w 505"/>
                  <a:gd name="T9" fmla="*/ 199 h 208"/>
                  <a:gd name="T10" fmla="*/ 453 w 505"/>
                  <a:gd name="T11" fmla="*/ 208 h 208"/>
                  <a:gd name="T12" fmla="*/ 407 w 505"/>
                  <a:gd name="T13" fmla="*/ 162 h 208"/>
                  <a:gd name="T14" fmla="*/ 376 w 505"/>
                  <a:gd name="T15" fmla="*/ 106 h 208"/>
                  <a:gd name="T16" fmla="*/ 371 w 505"/>
                  <a:gd name="T17" fmla="*/ 28 h 208"/>
                  <a:gd name="T18" fmla="*/ 349 w 505"/>
                  <a:gd name="T19" fmla="*/ 67 h 208"/>
                  <a:gd name="T20" fmla="*/ 374 w 505"/>
                  <a:gd name="T21" fmla="*/ 184 h 208"/>
                  <a:gd name="T22" fmla="*/ 264 w 505"/>
                  <a:gd name="T23" fmla="*/ 201 h 208"/>
                  <a:gd name="T24" fmla="*/ 261 w 505"/>
                  <a:gd name="T25" fmla="*/ 115 h 208"/>
                  <a:gd name="T26" fmla="*/ 193 w 505"/>
                  <a:gd name="T27" fmla="*/ 77 h 208"/>
                  <a:gd name="T28" fmla="*/ 136 w 505"/>
                  <a:gd name="T29" fmla="*/ 68 h 208"/>
                  <a:gd name="T30" fmla="*/ 15 w 505"/>
                  <a:gd name="T31" fmla="*/ 128 h 208"/>
                  <a:gd name="T32" fmla="*/ 0 w 505"/>
                  <a:gd name="T33" fmla="*/ 72 h 20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05"/>
                  <a:gd name="T52" fmla="*/ 0 h 208"/>
                  <a:gd name="T53" fmla="*/ 505 w 505"/>
                  <a:gd name="T54" fmla="*/ 208 h 20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05" h="208">
                    <a:moveTo>
                      <a:pt x="0" y="72"/>
                    </a:moveTo>
                    <a:lnTo>
                      <a:pt x="381" y="0"/>
                    </a:lnTo>
                    <a:lnTo>
                      <a:pt x="440" y="144"/>
                    </a:lnTo>
                    <a:lnTo>
                      <a:pt x="504" y="128"/>
                    </a:lnTo>
                    <a:lnTo>
                      <a:pt x="505" y="199"/>
                    </a:lnTo>
                    <a:lnTo>
                      <a:pt x="453" y="208"/>
                    </a:lnTo>
                    <a:lnTo>
                      <a:pt x="407" y="162"/>
                    </a:lnTo>
                    <a:lnTo>
                      <a:pt x="376" y="106"/>
                    </a:lnTo>
                    <a:lnTo>
                      <a:pt x="371" y="28"/>
                    </a:lnTo>
                    <a:lnTo>
                      <a:pt x="349" y="67"/>
                    </a:lnTo>
                    <a:lnTo>
                      <a:pt x="374" y="184"/>
                    </a:lnTo>
                    <a:lnTo>
                      <a:pt x="264" y="201"/>
                    </a:lnTo>
                    <a:lnTo>
                      <a:pt x="261" y="115"/>
                    </a:lnTo>
                    <a:lnTo>
                      <a:pt x="193" y="77"/>
                    </a:lnTo>
                    <a:lnTo>
                      <a:pt x="136" y="68"/>
                    </a:lnTo>
                    <a:lnTo>
                      <a:pt x="15" y="128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56" name="Freeform 19"/>
              <p:cNvSpPr>
                <a:spLocks/>
              </p:cNvSpPr>
              <p:nvPr/>
            </p:nvSpPr>
            <p:spPr bwMode="auto">
              <a:xfrm>
                <a:off x="847" y="417"/>
                <a:ext cx="664" cy="489"/>
              </a:xfrm>
              <a:custGeom>
                <a:avLst/>
                <a:gdLst>
                  <a:gd name="T0" fmla="*/ 168 w 574"/>
                  <a:gd name="T1" fmla="*/ 0 h 422"/>
                  <a:gd name="T2" fmla="*/ 304 w 574"/>
                  <a:gd name="T3" fmla="*/ 38 h 422"/>
                  <a:gd name="T4" fmla="*/ 408 w 574"/>
                  <a:gd name="T5" fmla="*/ 63 h 422"/>
                  <a:gd name="T6" fmla="*/ 459 w 574"/>
                  <a:gd name="T7" fmla="*/ 73 h 422"/>
                  <a:gd name="T8" fmla="*/ 511 w 574"/>
                  <a:gd name="T9" fmla="*/ 81 h 422"/>
                  <a:gd name="T10" fmla="*/ 581 w 574"/>
                  <a:gd name="T11" fmla="*/ 94 h 422"/>
                  <a:gd name="T12" fmla="*/ 664 w 574"/>
                  <a:gd name="T13" fmla="*/ 109 h 422"/>
                  <a:gd name="T14" fmla="*/ 610 w 574"/>
                  <a:gd name="T15" fmla="*/ 489 h 422"/>
                  <a:gd name="T16" fmla="*/ 353 w 574"/>
                  <a:gd name="T17" fmla="*/ 435 h 422"/>
                  <a:gd name="T18" fmla="*/ 317 w 574"/>
                  <a:gd name="T19" fmla="*/ 459 h 422"/>
                  <a:gd name="T20" fmla="*/ 271 w 574"/>
                  <a:gd name="T21" fmla="*/ 422 h 422"/>
                  <a:gd name="T22" fmla="*/ 229 w 574"/>
                  <a:gd name="T23" fmla="*/ 459 h 422"/>
                  <a:gd name="T24" fmla="*/ 192 w 574"/>
                  <a:gd name="T25" fmla="*/ 426 h 422"/>
                  <a:gd name="T26" fmla="*/ 86 w 574"/>
                  <a:gd name="T27" fmla="*/ 422 h 422"/>
                  <a:gd name="T28" fmla="*/ 101 w 574"/>
                  <a:gd name="T29" fmla="*/ 359 h 422"/>
                  <a:gd name="T30" fmla="*/ 24 w 574"/>
                  <a:gd name="T31" fmla="*/ 355 h 422"/>
                  <a:gd name="T32" fmla="*/ 16 w 574"/>
                  <a:gd name="T33" fmla="*/ 319 h 422"/>
                  <a:gd name="T34" fmla="*/ 31 w 574"/>
                  <a:gd name="T35" fmla="*/ 282 h 422"/>
                  <a:gd name="T36" fmla="*/ 13 w 574"/>
                  <a:gd name="T37" fmla="*/ 248 h 422"/>
                  <a:gd name="T38" fmla="*/ 14 w 574"/>
                  <a:gd name="T39" fmla="*/ 152 h 422"/>
                  <a:gd name="T40" fmla="*/ 0 w 574"/>
                  <a:gd name="T41" fmla="*/ 79 h 422"/>
                  <a:gd name="T42" fmla="*/ 9 w 574"/>
                  <a:gd name="T43" fmla="*/ 51 h 422"/>
                  <a:gd name="T44" fmla="*/ 43 w 574"/>
                  <a:gd name="T45" fmla="*/ 63 h 422"/>
                  <a:gd name="T46" fmla="*/ 78 w 574"/>
                  <a:gd name="T47" fmla="*/ 105 h 422"/>
                  <a:gd name="T48" fmla="*/ 143 w 574"/>
                  <a:gd name="T49" fmla="*/ 115 h 422"/>
                  <a:gd name="T50" fmla="*/ 160 w 574"/>
                  <a:gd name="T51" fmla="*/ 151 h 422"/>
                  <a:gd name="T52" fmla="*/ 128 w 574"/>
                  <a:gd name="T53" fmla="*/ 151 h 422"/>
                  <a:gd name="T54" fmla="*/ 125 w 574"/>
                  <a:gd name="T55" fmla="*/ 180 h 422"/>
                  <a:gd name="T56" fmla="*/ 143 w 574"/>
                  <a:gd name="T57" fmla="*/ 184 h 422"/>
                  <a:gd name="T58" fmla="*/ 150 w 574"/>
                  <a:gd name="T59" fmla="*/ 213 h 422"/>
                  <a:gd name="T60" fmla="*/ 111 w 574"/>
                  <a:gd name="T61" fmla="*/ 236 h 422"/>
                  <a:gd name="T62" fmla="*/ 111 w 574"/>
                  <a:gd name="T63" fmla="*/ 257 h 422"/>
                  <a:gd name="T64" fmla="*/ 156 w 574"/>
                  <a:gd name="T65" fmla="*/ 257 h 422"/>
                  <a:gd name="T66" fmla="*/ 168 w 574"/>
                  <a:gd name="T67" fmla="*/ 204 h 422"/>
                  <a:gd name="T68" fmla="*/ 201 w 574"/>
                  <a:gd name="T69" fmla="*/ 173 h 422"/>
                  <a:gd name="T70" fmla="*/ 160 w 574"/>
                  <a:gd name="T71" fmla="*/ 90 h 422"/>
                  <a:gd name="T72" fmla="*/ 186 w 574"/>
                  <a:gd name="T73" fmla="*/ 64 h 422"/>
                  <a:gd name="T74" fmla="*/ 168 w 574"/>
                  <a:gd name="T75" fmla="*/ 0 h 422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574"/>
                  <a:gd name="T115" fmla="*/ 0 h 422"/>
                  <a:gd name="T116" fmla="*/ 574 w 574"/>
                  <a:gd name="T117" fmla="*/ 422 h 422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574" h="422">
                    <a:moveTo>
                      <a:pt x="145" y="0"/>
                    </a:moveTo>
                    <a:lnTo>
                      <a:pt x="263" y="33"/>
                    </a:lnTo>
                    <a:lnTo>
                      <a:pt x="353" y="54"/>
                    </a:lnTo>
                    <a:lnTo>
                      <a:pt x="397" y="63"/>
                    </a:lnTo>
                    <a:lnTo>
                      <a:pt x="442" y="70"/>
                    </a:lnTo>
                    <a:lnTo>
                      <a:pt x="502" y="81"/>
                    </a:lnTo>
                    <a:lnTo>
                      <a:pt x="574" y="94"/>
                    </a:lnTo>
                    <a:lnTo>
                      <a:pt x="527" y="422"/>
                    </a:lnTo>
                    <a:lnTo>
                      <a:pt x="305" y="375"/>
                    </a:lnTo>
                    <a:lnTo>
                      <a:pt x="274" y="396"/>
                    </a:lnTo>
                    <a:lnTo>
                      <a:pt x="234" y="364"/>
                    </a:lnTo>
                    <a:lnTo>
                      <a:pt x="198" y="396"/>
                    </a:lnTo>
                    <a:lnTo>
                      <a:pt x="166" y="368"/>
                    </a:lnTo>
                    <a:lnTo>
                      <a:pt x="74" y="364"/>
                    </a:lnTo>
                    <a:lnTo>
                      <a:pt x="87" y="310"/>
                    </a:lnTo>
                    <a:lnTo>
                      <a:pt x="21" y="306"/>
                    </a:lnTo>
                    <a:lnTo>
                      <a:pt x="14" y="275"/>
                    </a:lnTo>
                    <a:lnTo>
                      <a:pt x="27" y="243"/>
                    </a:lnTo>
                    <a:lnTo>
                      <a:pt x="11" y="214"/>
                    </a:lnTo>
                    <a:lnTo>
                      <a:pt x="12" y="131"/>
                    </a:lnTo>
                    <a:lnTo>
                      <a:pt x="0" y="68"/>
                    </a:lnTo>
                    <a:lnTo>
                      <a:pt x="8" y="44"/>
                    </a:lnTo>
                    <a:lnTo>
                      <a:pt x="37" y="54"/>
                    </a:lnTo>
                    <a:lnTo>
                      <a:pt x="67" y="91"/>
                    </a:lnTo>
                    <a:lnTo>
                      <a:pt x="124" y="99"/>
                    </a:lnTo>
                    <a:lnTo>
                      <a:pt x="138" y="130"/>
                    </a:lnTo>
                    <a:lnTo>
                      <a:pt x="111" y="130"/>
                    </a:lnTo>
                    <a:lnTo>
                      <a:pt x="108" y="155"/>
                    </a:lnTo>
                    <a:lnTo>
                      <a:pt x="124" y="159"/>
                    </a:lnTo>
                    <a:lnTo>
                      <a:pt x="130" y="184"/>
                    </a:lnTo>
                    <a:lnTo>
                      <a:pt x="96" y="204"/>
                    </a:lnTo>
                    <a:lnTo>
                      <a:pt x="96" y="222"/>
                    </a:lnTo>
                    <a:lnTo>
                      <a:pt x="135" y="222"/>
                    </a:lnTo>
                    <a:lnTo>
                      <a:pt x="145" y="176"/>
                    </a:lnTo>
                    <a:lnTo>
                      <a:pt x="174" y="149"/>
                    </a:lnTo>
                    <a:lnTo>
                      <a:pt x="138" y="78"/>
                    </a:lnTo>
                    <a:lnTo>
                      <a:pt x="161" y="55"/>
                    </a:lnTo>
                    <a:lnTo>
                      <a:pt x="145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57" name="Freeform 20"/>
              <p:cNvSpPr>
                <a:spLocks/>
              </p:cNvSpPr>
              <p:nvPr/>
            </p:nvSpPr>
            <p:spPr bwMode="auto">
              <a:xfrm>
                <a:off x="689" y="771"/>
                <a:ext cx="831" cy="634"/>
              </a:xfrm>
              <a:custGeom>
                <a:avLst/>
                <a:gdLst>
                  <a:gd name="T0" fmla="*/ 182 w 717"/>
                  <a:gd name="T1" fmla="*/ 0 h 547"/>
                  <a:gd name="T2" fmla="*/ 158 w 717"/>
                  <a:gd name="T3" fmla="*/ 13 h 547"/>
                  <a:gd name="T4" fmla="*/ 143 w 717"/>
                  <a:gd name="T5" fmla="*/ 68 h 547"/>
                  <a:gd name="T6" fmla="*/ 127 w 717"/>
                  <a:gd name="T7" fmla="*/ 116 h 547"/>
                  <a:gd name="T8" fmla="*/ 116 w 717"/>
                  <a:gd name="T9" fmla="*/ 153 h 547"/>
                  <a:gd name="T10" fmla="*/ 101 w 717"/>
                  <a:gd name="T11" fmla="*/ 194 h 547"/>
                  <a:gd name="T12" fmla="*/ 85 w 717"/>
                  <a:gd name="T13" fmla="*/ 235 h 547"/>
                  <a:gd name="T14" fmla="*/ 61 w 717"/>
                  <a:gd name="T15" fmla="*/ 280 h 547"/>
                  <a:gd name="T16" fmla="*/ 31 w 717"/>
                  <a:gd name="T17" fmla="*/ 333 h 547"/>
                  <a:gd name="T18" fmla="*/ 0 w 717"/>
                  <a:gd name="T19" fmla="*/ 382 h 547"/>
                  <a:gd name="T20" fmla="*/ 0 w 717"/>
                  <a:gd name="T21" fmla="*/ 494 h 547"/>
                  <a:gd name="T22" fmla="*/ 466 w 717"/>
                  <a:gd name="T23" fmla="*/ 589 h 547"/>
                  <a:gd name="T24" fmla="*/ 681 w 717"/>
                  <a:gd name="T25" fmla="*/ 634 h 547"/>
                  <a:gd name="T26" fmla="*/ 726 w 717"/>
                  <a:gd name="T27" fmla="*/ 413 h 547"/>
                  <a:gd name="T28" fmla="*/ 755 w 717"/>
                  <a:gd name="T29" fmla="*/ 394 h 547"/>
                  <a:gd name="T30" fmla="*/ 728 w 717"/>
                  <a:gd name="T31" fmla="*/ 345 h 547"/>
                  <a:gd name="T32" fmla="*/ 741 w 717"/>
                  <a:gd name="T33" fmla="*/ 296 h 547"/>
                  <a:gd name="T34" fmla="*/ 831 w 717"/>
                  <a:gd name="T35" fmla="*/ 211 h 547"/>
                  <a:gd name="T36" fmla="*/ 768 w 717"/>
                  <a:gd name="T37" fmla="*/ 134 h 547"/>
                  <a:gd name="T38" fmla="*/ 511 w 717"/>
                  <a:gd name="T39" fmla="*/ 80 h 547"/>
                  <a:gd name="T40" fmla="*/ 475 w 717"/>
                  <a:gd name="T41" fmla="*/ 102 h 547"/>
                  <a:gd name="T42" fmla="*/ 429 w 717"/>
                  <a:gd name="T43" fmla="*/ 65 h 547"/>
                  <a:gd name="T44" fmla="*/ 387 w 717"/>
                  <a:gd name="T45" fmla="*/ 104 h 547"/>
                  <a:gd name="T46" fmla="*/ 348 w 717"/>
                  <a:gd name="T47" fmla="*/ 65 h 547"/>
                  <a:gd name="T48" fmla="*/ 245 w 717"/>
                  <a:gd name="T49" fmla="*/ 67 h 547"/>
                  <a:gd name="T50" fmla="*/ 258 w 717"/>
                  <a:gd name="T51" fmla="*/ 5 h 547"/>
                  <a:gd name="T52" fmla="*/ 182 w 717"/>
                  <a:gd name="T53" fmla="*/ 0 h 54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717"/>
                  <a:gd name="T82" fmla="*/ 0 h 547"/>
                  <a:gd name="T83" fmla="*/ 717 w 717"/>
                  <a:gd name="T84" fmla="*/ 547 h 54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717" h="547">
                    <a:moveTo>
                      <a:pt x="157" y="0"/>
                    </a:moveTo>
                    <a:lnTo>
                      <a:pt x="136" y="11"/>
                    </a:lnTo>
                    <a:lnTo>
                      <a:pt x="123" y="59"/>
                    </a:lnTo>
                    <a:lnTo>
                      <a:pt x="110" y="100"/>
                    </a:lnTo>
                    <a:lnTo>
                      <a:pt x="100" y="132"/>
                    </a:lnTo>
                    <a:lnTo>
                      <a:pt x="87" y="167"/>
                    </a:lnTo>
                    <a:lnTo>
                      <a:pt x="73" y="203"/>
                    </a:lnTo>
                    <a:lnTo>
                      <a:pt x="53" y="242"/>
                    </a:lnTo>
                    <a:lnTo>
                      <a:pt x="27" y="287"/>
                    </a:lnTo>
                    <a:lnTo>
                      <a:pt x="0" y="330"/>
                    </a:lnTo>
                    <a:lnTo>
                      <a:pt x="0" y="426"/>
                    </a:lnTo>
                    <a:lnTo>
                      <a:pt x="402" y="508"/>
                    </a:lnTo>
                    <a:lnTo>
                      <a:pt x="588" y="547"/>
                    </a:lnTo>
                    <a:lnTo>
                      <a:pt x="626" y="356"/>
                    </a:lnTo>
                    <a:lnTo>
                      <a:pt x="651" y="340"/>
                    </a:lnTo>
                    <a:lnTo>
                      <a:pt x="628" y="298"/>
                    </a:lnTo>
                    <a:lnTo>
                      <a:pt x="639" y="255"/>
                    </a:lnTo>
                    <a:lnTo>
                      <a:pt x="717" y="182"/>
                    </a:lnTo>
                    <a:lnTo>
                      <a:pt x="663" y="116"/>
                    </a:lnTo>
                    <a:lnTo>
                      <a:pt x="441" y="69"/>
                    </a:lnTo>
                    <a:lnTo>
                      <a:pt x="410" y="88"/>
                    </a:lnTo>
                    <a:lnTo>
                      <a:pt x="370" y="56"/>
                    </a:lnTo>
                    <a:lnTo>
                      <a:pt x="334" y="90"/>
                    </a:lnTo>
                    <a:lnTo>
                      <a:pt x="300" y="56"/>
                    </a:lnTo>
                    <a:lnTo>
                      <a:pt x="211" y="58"/>
                    </a:lnTo>
                    <a:lnTo>
                      <a:pt x="223" y="4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58" name="Freeform 21"/>
              <p:cNvSpPr>
                <a:spLocks/>
              </p:cNvSpPr>
              <p:nvPr/>
            </p:nvSpPr>
            <p:spPr bwMode="auto">
              <a:xfrm>
                <a:off x="622" y="1260"/>
                <a:ext cx="874" cy="1353"/>
              </a:xfrm>
              <a:custGeom>
                <a:avLst/>
                <a:gdLst>
                  <a:gd name="T0" fmla="*/ 67 w 755"/>
                  <a:gd name="T1" fmla="*/ 0 h 1168"/>
                  <a:gd name="T2" fmla="*/ 469 w 755"/>
                  <a:gd name="T3" fmla="*/ 81 h 1168"/>
                  <a:gd name="T4" fmla="*/ 381 w 755"/>
                  <a:gd name="T5" fmla="*/ 480 h 1168"/>
                  <a:gd name="T6" fmla="*/ 833 w 755"/>
                  <a:gd name="T7" fmla="*/ 1085 h 1168"/>
                  <a:gd name="T8" fmla="*/ 874 w 755"/>
                  <a:gd name="T9" fmla="*/ 1162 h 1168"/>
                  <a:gd name="T10" fmla="*/ 831 w 755"/>
                  <a:gd name="T11" fmla="*/ 1199 h 1168"/>
                  <a:gd name="T12" fmla="*/ 803 w 755"/>
                  <a:gd name="T13" fmla="*/ 1266 h 1168"/>
                  <a:gd name="T14" fmla="*/ 777 w 755"/>
                  <a:gd name="T15" fmla="*/ 1306 h 1168"/>
                  <a:gd name="T16" fmla="*/ 806 w 755"/>
                  <a:gd name="T17" fmla="*/ 1341 h 1168"/>
                  <a:gd name="T18" fmla="*/ 758 w 755"/>
                  <a:gd name="T19" fmla="*/ 1353 h 1168"/>
                  <a:gd name="T20" fmla="*/ 493 w 755"/>
                  <a:gd name="T21" fmla="*/ 1344 h 1168"/>
                  <a:gd name="T22" fmla="*/ 477 w 755"/>
                  <a:gd name="T23" fmla="*/ 1265 h 1168"/>
                  <a:gd name="T24" fmla="*/ 429 w 755"/>
                  <a:gd name="T25" fmla="*/ 1207 h 1168"/>
                  <a:gd name="T26" fmla="*/ 396 w 755"/>
                  <a:gd name="T27" fmla="*/ 1186 h 1168"/>
                  <a:gd name="T28" fmla="*/ 387 w 755"/>
                  <a:gd name="T29" fmla="*/ 1144 h 1168"/>
                  <a:gd name="T30" fmla="*/ 359 w 755"/>
                  <a:gd name="T31" fmla="*/ 1122 h 1168"/>
                  <a:gd name="T32" fmla="*/ 331 w 755"/>
                  <a:gd name="T33" fmla="*/ 1095 h 1168"/>
                  <a:gd name="T34" fmla="*/ 322 w 755"/>
                  <a:gd name="T35" fmla="*/ 1062 h 1168"/>
                  <a:gd name="T36" fmla="*/ 295 w 755"/>
                  <a:gd name="T37" fmla="*/ 1043 h 1168"/>
                  <a:gd name="T38" fmla="*/ 254 w 755"/>
                  <a:gd name="T39" fmla="*/ 1053 h 1168"/>
                  <a:gd name="T40" fmla="*/ 207 w 755"/>
                  <a:gd name="T41" fmla="*/ 1037 h 1168"/>
                  <a:gd name="T42" fmla="*/ 207 w 755"/>
                  <a:gd name="T43" fmla="*/ 1019 h 1168"/>
                  <a:gd name="T44" fmla="*/ 205 w 755"/>
                  <a:gd name="T45" fmla="*/ 982 h 1168"/>
                  <a:gd name="T46" fmla="*/ 186 w 755"/>
                  <a:gd name="T47" fmla="*/ 941 h 1168"/>
                  <a:gd name="T48" fmla="*/ 185 w 755"/>
                  <a:gd name="T49" fmla="*/ 907 h 1168"/>
                  <a:gd name="T50" fmla="*/ 164 w 755"/>
                  <a:gd name="T51" fmla="*/ 878 h 1168"/>
                  <a:gd name="T52" fmla="*/ 170 w 755"/>
                  <a:gd name="T53" fmla="*/ 849 h 1168"/>
                  <a:gd name="T54" fmla="*/ 112 w 755"/>
                  <a:gd name="T55" fmla="*/ 781 h 1168"/>
                  <a:gd name="T56" fmla="*/ 112 w 755"/>
                  <a:gd name="T57" fmla="*/ 741 h 1168"/>
                  <a:gd name="T58" fmla="*/ 142 w 755"/>
                  <a:gd name="T59" fmla="*/ 726 h 1168"/>
                  <a:gd name="T60" fmla="*/ 142 w 755"/>
                  <a:gd name="T61" fmla="*/ 702 h 1168"/>
                  <a:gd name="T62" fmla="*/ 112 w 755"/>
                  <a:gd name="T63" fmla="*/ 694 h 1168"/>
                  <a:gd name="T64" fmla="*/ 98 w 755"/>
                  <a:gd name="T65" fmla="*/ 657 h 1168"/>
                  <a:gd name="T66" fmla="*/ 83 w 755"/>
                  <a:gd name="T67" fmla="*/ 592 h 1168"/>
                  <a:gd name="T68" fmla="*/ 127 w 755"/>
                  <a:gd name="T69" fmla="*/ 627 h 1168"/>
                  <a:gd name="T70" fmla="*/ 110 w 755"/>
                  <a:gd name="T71" fmla="*/ 580 h 1168"/>
                  <a:gd name="T72" fmla="*/ 142 w 755"/>
                  <a:gd name="T73" fmla="*/ 580 h 1168"/>
                  <a:gd name="T74" fmla="*/ 142 w 755"/>
                  <a:gd name="T75" fmla="*/ 547 h 1168"/>
                  <a:gd name="T76" fmla="*/ 110 w 755"/>
                  <a:gd name="T77" fmla="*/ 524 h 1168"/>
                  <a:gd name="T78" fmla="*/ 95 w 755"/>
                  <a:gd name="T79" fmla="*/ 556 h 1168"/>
                  <a:gd name="T80" fmla="*/ 67 w 755"/>
                  <a:gd name="T81" fmla="*/ 544 h 1168"/>
                  <a:gd name="T82" fmla="*/ 12 w 755"/>
                  <a:gd name="T83" fmla="*/ 393 h 1168"/>
                  <a:gd name="T84" fmla="*/ 25 w 755"/>
                  <a:gd name="T85" fmla="*/ 285 h 1168"/>
                  <a:gd name="T86" fmla="*/ 0 w 755"/>
                  <a:gd name="T87" fmla="*/ 224 h 1168"/>
                  <a:gd name="T88" fmla="*/ 13 w 755"/>
                  <a:gd name="T89" fmla="*/ 176 h 1168"/>
                  <a:gd name="T90" fmla="*/ 41 w 755"/>
                  <a:gd name="T91" fmla="*/ 167 h 1168"/>
                  <a:gd name="T92" fmla="*/ 67 w 755"/>
                  <a:gd name="T93" fmla="*/ 93 h 1168"/>
                  <a:gd name="T94" fmla="*/ 67 w 755"/>
                  <a:gd name="T95" fmla="*/ 0 h 1168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755"/>
                  <a:gd name="T145" fmla="*/ 0 h 1168"/>
                  <a:gd name="T146" fmla="*/ 755 w 755"/>
                  <a:gd name="T147" fmla="*/ 1168 h 1168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755" h="1168">
                    <a:moveTo>
                      <a:pt x="58" y="0"/>
                    </a:moveTo>
                    <a:lnTo>
                      <a:pt x="405" y="70"/>
                    </a:lnTo>
                    <a:lnTo>
                      <a:pt x="329" y="414"/>
                    </a:lnTo>
                    <a:lnTo>
                      <a:pt x="720" y="937"/>
                    </a:lnTo>
                    <a:lnTo>
                      <a:pt x="755" y="1003"/>
                    </a:lnTo>
                    <a:lnTo>
                      <a:pt x="718" y="1035"/>
                    </a:lnTo>
                    <a:lnTo>
                      <a:pt x="694" y="1093"/>
                    </a:lnTo>
                    <a:lnTo>
                      <a:pt x="671" y="1127"/>
                    </a:lnTo>
                    <a:lnTo>
                      <a:pt x="696" y="1158"/>
                    </a:lnTo>
                    <a:lnTo>
                      <a:pt x="655" y="1168"/>
                    </a:lnTo>
                    <a:lnTo>
                      <a:pt x="426" y="1160"/>
                    </a:lnTo>
                    <a:lnTo>
                      <a:pt x="412" y="1092"/>
                    </a:lnTo>
                    <a:lnTo>
                      <a:pt x="371" y="1042"/>
                    </a:lnTo>
                    <a:lnTo>
                      <a:pt x="342" y="1024"/>
                    </a:lnTo>
                    <a:lnTo>
                      <a:pt x="334" y="988"/>
                    </a:lnTo>
                    <a:lnTo>
                      <a:pt x="310" y="969"/>
                    </a:lnTo>
                    <a:lnTo>
                      <a:pt x="286" y="945"/>
                    </a:lnTo>
                    <a:lnTo>
                      <a:pt x="278" y="917"/>
                    </a:lnTo>
                    <a:lnTo>
                      <a:pt x="255" y="900"/>
                    </a:lnTo>
                    <a:lnTo>
                      <a:pt x="219" y="909"/>
                    </a:lnTo>
                    <a:lnTo>
                      <a:pt x="179" y="895"/>
                    </a:lnTo>
                    <a:lnTo>
                      <a:pt x="179" y="880"/>
                    </a:lnTo>
                    <a:lnTo>
                      <a:pt x="177" y="848"/>
                    </a:lnTo>
                    <a:lnTo>
                      <a:pt x="161" y="812"/>
                    </a:lnTo>
                    <a:lnTo>
                      <a:pt x="160" y="783"/>
                    </a:lnTo>
                    <a:lnTo>
                      <a:pt x="142" y="758"/>
                    </a:lnTo>
                    <a:lnTo>
                      <a:pt x="147" y="733"/>
                    </a:lnTo>
                    <a:lnTo>
                      <a:pt x="97" y="674"/>
                    </a:lnTo>
                    <a:lnTo>
                      <a:pt x="97" y="640"/>
                    </a:lnTo>
                    <a:lnTo>
                      <a:pt x="123" y="627"/>
                    </a:lnTo>
                    <a:lnTo>
                      <a:pt x="123" y="606"/>
                    </a:lnTo>
                    <a:lnTo>
                      <a:pt x="97" y="599"/>
                    </a:lnTo>
                    <a:lnTo>
                      <a:pt x="85" y="567"/>
                    </a:lnTo>
                    <a:lnTo>
                      <a:pt x="72" y="511"/>
                    </a:lnTo>
                    <a:lnTo>
                      <a:pt x="110" y="541"/>
                    </a:lnTo>
                    <a:lnTo>
                      <a:pt x="95" y="501"/>
                    </a:lnTo>
                    <a:lnTo>
                      <a:pt x="123" y="501"/>
                    </a:lnTo>
                    <a:lnTo>
                      <a:pt x="123" y="472"/>
                    </a:lnTo>
                    <a:lnTo>
                      <a:pt x="95" y="452"/>
                    </a:lnTo>
                    <a:lnTo>
                      <a:pt x="82" y="480"/>
                    </a:lnTo>
                    <a:lnTo>
                      <a:pt x="58" y="470"/>
                    </a:lnTo>
                    <a:lnTo>
                      <a:pt x="10" y="339"/>
                    </a:lnTo>
                    <a:lnTo>
                      <a:pt x="22" y="246"/>
                    </a:lnTo>
                    <a:lnTo>
                      <a:pt x="0" y="193"/>
                    </a:lnTo>
                    <a:lnTo>
                      <a:pt x="11" y="152"/>
                    </a:lnTo>
                    <a:lnTo>
                      <a:pt x="35" y="144"/>
                    </a:lnTo>
                    <a:lnTo>
                      <a:pt x="58" y="80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59" name="Freeform 22"/>
              <p:cNvSpPr>
                <a:spLocks/>
              </p:cNvSpPr>
              <p:nvPr/>
            </p:nvSpPr>
            <p:spPr bwMode="auto">
              <a:xfrm>
                <a:off x="1003" y="1345"/>
                <a:ext cx="662" cy="1000"/>
              </a:xfrm>
              <a:custGeom>
                <a:avLst/>
                <a:gdLst>
                  <a:gd name="T0" fmla="*/ 84 w 572"/>
                  <a:gd name="T1" fmla="*/ 0 h 864"/>
                  <a:gd name="T2" fmla="*/ 0 w 572"/>
                  <a:gd name="T3" fmla="*/ 396 h 864"/>
                  <a:gd name="T4" fmla="*/ 450 w 572"/>
                  <a:gd name="T5" fmla="*/ 1000 h 864"/>
                  <a:gd name="T6" fmla="*/ 478 w 572"/>
                  <a:gd name="T7" fmla="*/ 973 h 864"/>
                  <a:gd name="T8" fmla="*/ 477 w 572"/>
                  <a:gd name="T9" fmla="*/ 854 h 864"/>
                  <a:gd name="T10" fmla="*/ 532 w 572"/>
                  <a:gd name="T11" fmla="*/ 863 h 864"/>
                  <a:gd name="T12" fmla="*/ 590 w 572"/>
                  <a:gd name="T13" fmla="*/ 497 h 864"/>
                  <a:gd name="T14" fmla="*/ 630 w 572"/>
                  <a:gd name="T15" fmla="*/ 249 h 864"/>
                  <a:gd name="T16" fmla="*/ 641 w 572"/>
                  <a:gd name="T17" fmla="*/ 174 h 864"/>
                  <a:gd name="T18" fmla="*/ 662 w 572"/>
                  <a:gd name="T19" fmla="*/ 106 h 864"/>
                  <a:gd name="T20" fmla="*/ 365 w 572"/>
                  <a:gd name="T21" fmla="*/ 60 h 864"/>
                  <a:gd name="T22" fmla="*/ 84 w 572"/>
                  <a:gd name="T23" fmla="*/ 0 h 86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572"/>
                  <a:gd name="T37" fmla="*/ 0 h 864"/>
                  <a:gd name="T38" fmla="*/ 572 w 572"/>
                  <a:gd name="T39" fmla="*/ 864 h 864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572" h="864">
                    <a:moveTo>
                      <a:pt x="73" y="0"/>
                    </a:moveTo>
                    <a:lnTo>
                      <a:pt x="0" y="342"/>
                    </a:lnTo>
                    <a:lnTo>
                      <a:pt x="389" y="864"/>
                    </a:lnTo>
                    <a:lnTo>
                      <a:pt x="413" y="841"/>
                    </a:lnTo>
                    <a:lnTo>
                      <a:pt x="412" y="738"/>
                    </a:lnTo>
                    <a:lnTo>
                      <a:pt x="460" y="746"/>
                    </a:lnTo>
                    <a:lnTo>
                      <a:pt x="510" y="429"/>
                    </a:lnTo>
                    <a:lnTo>
                      <a:pt x="544" y="215"/>
                    </a:lnTo>
                    <a:lnTo>
                      <a:pt x="554" y="150"/>
                    </a:lnTo>
                    <a:lnTo>
                      <a:pt x="572" y="92"/>
                    </a:lnTo>
                    <a:lnTo>
                      <a:pt x="315" y="52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60" name="Freeform 23"/>
              <p:cNvSpPr>
                <a:spLocks/>
              </p:cNvSpPr>
              <p:nvPr/>
            </p:nvSpPr>
            <p:spPr bwMode="auto">
              <a:xfrm>
                <a:off x="1368" y="524"/>
                <a:ext cx="598" cy="966"/>
              </a:xfrm>
              <a:custGeom>
                <a:avLst/>
                <a:gdLst>
                  <a:gd name="T0" fmla="*/ 144 w 515"/>
                  <a:gd name="T1" fmla="*/ 0 h 835"/>
                  <a:gd name="T2" fmla="*/ 89 w 515"/>
                  <a:gd name="T3" fmla="*/ 378 h 835"/>
                  <a:gd name="T4" fmla="*/ 146 w 515"/>
                  <a:gd name="T5" fmla="*/ 458 h 835"/>
                  <a:gd name="T6" fmla="*/ 58 w 515"/>
                  <a:gd name="T7" fmla="*/ 543 h 835"/>
                  <a:gd name="T8" fmla="*/ 46 w 515"/>
                  <a:gd name="T9" fmla="*/ 600 h 835"/>
                  <a:gd name="T10" fmla="*/ 71 w 515"/>
                  <a:gd name="T11" fmla="*/ 641 h 835"/>
                  <a:gd name="T12" fmla="*/ 46 w 515"/>
                  <a:gd name="T13" fmla="*/ 662 h 835"/>
                  <a:gd name="T14" fmla="*/ 0 w 515"/>
                  <a:gd name="T15" fmla="*/ 880 h 835"/>
                  <a:gd name="T16" fmla="*/ 284 w 515"/>
                  <a:gd name="T17" fmla="*/ 930 h 835"/>
                  <a:gd name="T18" fmla="*/ 553 w 515"/>
                  <a:gd name="T19" fmla="*/ 966 h 835"/>
                  <a:gd name="T20" fmla="*/ 581 w 515"/>
                  <a:gd name="T21" fmla="*/ 766 h 835"/>
                  <a:gd name="T22" fmla="*/ 596 w 515"/>
                  <a:gd name="T23" fmla="*/ 656 h 835"/>
                  <a:gd name="T24" fmla="*/ 569 w 515"/>
                  <a:gd name="T25" fmla="*/ 617 h 835"/>
                  <a:gd name="T26" fmla="*/ 508 w 515"/>
                  <a:gd name="T27" fmla="*/ 628 h 835"/>
                  <a:gd name="T28" fmla="*/ 428 w 515"/>
                  <a:gd name="T29" fmla="*/ 637 h 835"/>
                  <a:gd name="T30" fmla="*/ 413 w 515"/>
                  <a:gd name="T31" fmla="*/ 547 h 835"/>
                  <a:gd name="T32" fmla="*/ 316 w 515"/>
                  <a:gd name="T33" fmla="*/ 474 h 835"/>
                  <a:gd name="T34" fmla="*/ 329 w 515"/>
                  <a:gd name="T35" fmla="*/ 428 h 835"/>
                  <a:gd name="T36" fmla="*/ 338 w 515"/>
                  <a:gd name="T37" fmla="*/ 346 h 835"/>
                  <a:gd name="T38" fmla="*/ 213 w 515"/>
                  <a:gd name="T39" fmla="*/ 169 h 835"/>
                  <a:gd name="T40" fmla="*/ 230 w 515"/>
                  <a:gd name="T41" fmla="*/ 12 h 835"/>
                  <a:gd name="T42" fmla="*/ 144 w 515"/>
                  <a:gd name="T43" fmla="*/ 0 h 83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515"/>
                  <a:gd name="T67" fmla="*/ 0 h 835"/>
                  <a:gd name="T68" fmla="*/ 515 w 515"/>
                  <a:gd name="T69" fmla="*/ 835 h 835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515" h="835">
                    <a:moveTo>
                      <a:pt x="124" y="0"/>
                    </a:moveTo>
                    <a:lnTo>
                      <a:pt x="77" y="327"/>
                    </a:lnTo>
                    <a:lnTo>
                      <a:pt x="126" y="396"/>
                    </a:lnTo>
                    <a:lnTo>
                      <a:pt x="50" y="469"/>
                    </a:lnTo>
                    <a:lnTo>
                      <a:pt x="40" y="519"/>
                    </a:lnTo>
                    <a:lnTo>
                      <a:pt x="61" y="554"/>
                    </a:lnTo>
                    <a:lnTo>
                      <a:pt x="40" y="572"/>
                    </a:lnTo>
                    <a:lnTo>
                      <a:pt x="0" y="761"/>
                    </a:lnTo>
                    <a:lnTo>
                      <a:pt x="245" y="804"/>
                    </a:lnTo>
                    <a:lnTo>
                      <a:pt x="478" y="835"/>
                    </a:lnTo>
                    <a:lnTo>
                      <a:pt x="502" y="662"/>
                    </a:lnTo>
                    <a:lnTo>
                      <a:pt x="515" y="567"/>
                    </a:lnTo>
                    <a:lnTo>
                      <a:pt x="492" y="533"/>
                    </a:lnTo>
                    <a:lnTo>
                      <a:pt x="439" y="543"/>
                    </a:lnTo>
                    <a:lnTo>
                      <a:pt x="370" y="551"/>
                    </a:lnTo>
                    <a:lnTo>
                      <a:pt x="357" y="473"/>
                    </a:lnTo>
                    <a:lnTo>
                      <a:pt x="273" y="410"/>
                    </a:lnTo>
                    <a:lnTo>
                      <a:pt x="284" y="370"/>
                    </a:lnTo>
                    <a:lnTo>
                      <a:pt x="292" y="299"/>
                    </a:lnTo>
                    <a:lnTo>
                      <a:pt x="184" y="146"/>
                    </a:lnTo>
                    <a:lnTo>
                      <a:pt x="199" y="10"/>
                    </a:lnTo>
                    <a:lnTo>
                      <a:pt x="12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61" name="Freeform 24"/>
              <p:cNvSpPr>
                <a:spLocks/>
              </p:cNvSpPr>
              <p:nvPr/>
            </p:nvSpPr>
            <p:spPr bwMode="auto">
              <a:xfrm>
                <a:off x="1551" y="1453"/>
                <a:ext cx="555" cy="714"/>
              </a:xfrm>
              <a:custGeom>
                <a:avLst/>
                <a:gdLst>
                  <a:gd name="T0" fmla="*/ 103 w 478"/>
                  <a:gd name="T1" fmla="*/ 0 h 616"/>
                  <a:gd name="T2" fmla="*/ 374 w 478"/>
                  <a:gd name="T3" fmla="*/ 37 h 616"/>
                  <a:gd name="T4" fmla="*/ 355 w 478"/>
                  <a:gd name="T5" fmla="*/ 174 h 616"/>
                  <a:gd name="T6" fmla="*/ 553 w 478"/>
                  <a:gd name="T7" fmla="*/ 192 h 616"/>
                  <a:gd name="T8" fmla="*/ 499 w 478"/>
                  <a:gd name="T9" fmla="*/ 714 h 616"/>
                  <a:gd name="T10" fmla="*/ 0 w 478"/>
                  <a:gd name="T11" fmla="*/ 661 h 616"/>
                  <a:gd name="T12" fmla="*/ 51 w 478"/>
                  <a:gd name="T13" fmla="*/ 327 h 616"/>
                  <a:gd name="T14" fmla="*/ 103 w 478"/>
                  <a:gd name="T15" fmla="*/ 0 h 61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78"/>
                  <a:gd name="T25" fmla="*/ 0 h 616"/>
                  <a:gd name="T26" fmla="*/ 478 w 478"/>
                  <a:gd name="T27" fmla="*/ 616 h 61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78" h="616">
                    <a:moveTo>
                      <a:pt x="89" y="0"/>
                    </a:moveTo>
                    <a:lnTo>
                      <a:pt x="323" y="32"/>
                    </a:lnTo>
                    <a:lnTo>
                      <a:pt x="307" y="150"/>
                    </a:lnTo>
                    <a:lnTo>
                      <a:pt x="478" y="166"/>
                    </a:lnTo>
                    <a:lnTo>
                      <a:pt x="431" y="616"/>
                    </a:lnTo>
                    <a:lnTo>
                      <a:pt x="0" y="570"/>
                    </a:lnTo>
                    <a:lnTo>
                      <a:pt x="44" y="282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62" name="Freeform 25"/>
              <p:cNvSpPr>
                <a:spLocks/>
              </p:cNvSpPr>
              <p:nvPr/>
            </p:nvSpPr>
            <p:spPr bwMode="auto">
              <a:xfrm>
                <a:off x="1577" y="534"/>
                <a:ext cx="1040" cy="646"/>
              </a:xfrm>
              <a:custGeom>
                <a:avLst/>
                <a:gdLst>
                  <a:gd name="T0" fmla="*/ 16 w 896"/>
                  <a:gd name="T1" fmla="*/ 0 h 558"/>
                  <a:gd name="T2" fmla="*/ 220 w 896"/>
                  <a:gd name="T3" fmla="*/ 25 h 558"/>
                  <a:gd name="T4" fmla="*/ 344 w 896"/>
                  <a:gd name="T5" fmla="*/ 43 h 558"/>
                  <a:gd name="T6" fmla="*/ 506 w 896"/>
                  <a:gd name="T7" fmla="*/ 59 h 558"/>
                  <a:gd name="T8" fmla="*/ 656 w 896"/>
                  <a:gd name="T9" fmla="*/ 74 h 558"/>
                  <a:gd name="T10" fmla="*/ 916 w 896"/>
                  <a:gd name="T11" fmla="*/ 93 h 558"/>
                  <a:gd name="T12" fmla="*/ 1038 w 896"/>
                  <a:gd name="T13" fmla="*/ 102 h 558"/>
                  <a:gd name="T14" fmla="*/ 1035 w 896"/>
                  <a:gd name="T15" fmla="*/ 630 h 558"/>
                  <a:gd name="T16" fmla="*/ 399 w 896"/>
                  <a:gd name="T17" fmla="*/ 575 h 558"/>
                  <a:gd name="T18" fmla="*/ 385 w 896"/>
                  <a:gd name="T19" fmla="*/ 646 h 558"/>
                  <a:gd name="T20" fmla="*/ 360 w 896"/>
                  <a:gd name="T21" fmla="*/ 612 h 558"/>
                  <a:gd name="T22" fmla="*/ 302 w 896"/>
                  <a:gd name="T23" fmla="*/ 618 h 558"/>
                  <a:gd name="T24" fmla="*/ 219 w 896"/>
                  <a:gd name="T25" fmla="*/ 631 h 558"/>
                  <a:gd name="T26" fmla="*/ 204 w 896"/>
                  <a:gd name="T27" fmla="*/ 539 h 558"/>
                  <a:gd name="T28" fmla="*/ 104 w 896"/>
                  <a:gd name="T29" fmla="*/ 467 h 558"/>
                  <a:gd name="T30" fmla="*/ 119 w 896"/>
                  <a:gd name="T31" fmla="*/ 397 h 558"/>
                  <a:gd name="T32" fmla="*/ 129 w 896"/>
                  <a:gd name="T33" fmla="*/ 342 h 558"/>
                  <a:gd name="T34" fmla="*/ 0 w 896"/>
                  <a:gd name="T35" fmla="*/ 160 h 558"/>
                  <a:gd name="T36" fmla="*/ 16 w 896"/>
                  <a:gd name="T37" fmla="*/ 0 h 55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96"/>
                  <a:gd name="T58" fmla="*/ 0 h 558"/>
                  <a:gd name="T59" fmla="*/ 896 w 896"/>
                  <a:gd name="T60" fmla="*/ 558 h 55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96" h="558">
                    <a:moveTo>
                      <a:pt x="14" y="0"/>
                    </a:moveTo>
                    <a:lnTo>
                      <a:pt x="190" y="22"/>
                    </a:lnTo>
                    <a:lnTo>
                      <a:pt x="297" y="37"/>
                    </a:lnTo>
                    <a:lnTo>
                      <a:pt x="437" y="51"/>
                    </a:lnTo>
                    <a:lnTo>
                      <a:pt x="566" y="64"/>
                    </a:lnTo>
                    <a:lnTo>
                      <a:pt x="791" y="80"/>
                    </a:lnTo>
                    <a:lnTo>
                      <a:pt x="896" y="88"/>
                    </a:lnTo>
                    <a:lnTo>
                      <a:pt x="893" y="544"/>
                    </a:lnTo>
                    <a:lnTo>
                      <a:pt x="344" y="497"/>
                    </a:lnTo>
                    <a:lnTo>
                      <a:pt x="332" y="558"/>
                    </a:lnTo>
                    <a:lnTo>
                      <a:pt x="311" y="529"/>
                    </a:lnTo>
                    <a:lnTo>
                      <a:pt x="261" y="534"/>
                    </a:lnTo>
                    <a:lnTo>
                      <a:pt x="189" y="545"/>
                    </a:lnTo>
                    <a:lnTo>
                      <a:pt x="176" y="466"/>
                    </a:lnTo>
                    <a:lnTo>
                      <a:pt x="90" y="403"/>
                    </a:lnTo>
                    <a:lnTo>
                      <a:pt x="103" y="343"/>
                    </a:lnTo>
                    <a:lnTo>
                      <a:pt x="111" y="295"/>
                    </a:lnTo>
                    <a:lnTo>
                      <a:pt x="0" y="138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63" name="Freeform 26"/>
              <p:cNvSpPr>
                <a:spLocks/>
              </p:cNvSpPr>
              <p:nvPr/>
            </p:nvSpPr>
            <p:spPr bwMode="auto">
              <a:xfrm>
                <a:off x="1899" y="1104"/>
                <a:ext cx="713" cy="581"/>
              </a:xfrm>
              <a:custGeom>
                <a:avLst/>
                <a:gdLst>
                  <a:gd name="T0" fmla="*/ 69 w 614"/>
                  <a:gd name="T1" fmla="*/ 0 h 502"/>
                  <a:gd name="T2" fmla="*/ 43 w 614"/>
                  <a:gd name="T3" fmla="*/ 216 h 502"/>
                  <a:gd name="T4" fmla="*/ 0 w 614"/>
                  <a:gd name="T5" fmla="*/ 527 h 502"/>
                  <a:gd name="T6" fmla="*/ 206 w 614"/>
                  <a:gd name="T7" fmla="*/ 544 h 502"/>
                  <a:gd name="T8" fmla="*/ 687 w 614"/>
                  <a:gd name="T9" fmla="*/ 581 h 502"/>
                  <a:gd name="T10" fmla="*/ 711 w 614"/>
                  <a:gd name="T11" fmla="*/ 60 h 502"/>
                  <a:gd name="T12" fmla="*/ 69 w 614"/>
                  <a:gd name="T13" fmla="*/ 0 h 50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14"/>
                  <a:gd name="T22" fmla="*/ 0 h 502"/>
                  <a:gd name="T23" fmla="*/ 614 w 614"/>
                  <a:gd name="T24" fmla="*/ 502 h 50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14" h="502">
                    <a:moveTo>
                      <a:pt x="60" y="0"/>
                    </a:moveTo>
                    <a:lnTo>
                      <a:pt x="37" y="187"/>
                    </a:lnTo>
                    <a:lnTo>
                      <a:pt x="0" y="455"/>
                    </a:lnTo>
                    <a:lnTo>
                      <a:pt x="178" y="470"/>
                    </a:lnTo>
                    <a:lnTo>
                      <a:pt x="593" y="502"/>
                    </a:lnTo>
                    <a:lnTo>
                      <a:pt x="614" y="52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64" name="Freeform 27"/>
              <p:cNvSpPr>
                <a:spLocks/>
              </p:cNvSpPr>
              <p:nvPr/>
            </p:nvSpPr>
            <p:spPr bwMode="auto">
              <a:xfrm>
                <a:off x="2044" y="1646"/>
                <a:ext cx="741" cy="551"/>
              </a:xfrm>
              <a:custGeom>
                <a:avLst/>
                <a:gdLst>
                  <a:gd name="T0" fmla="*/ 63 w 640"/>
                  <a:gd name="T1" fmla="*/ 0 h 476"/>
                  <a:gd name="T2" fmla="*/ 24 w 640"/>
                  <a:gd name="T3" fmla="*/ 331 h 476"/>
                  <a:gd name="T4" fmla="*/ 0 w 640"/>
                  <a:gd name="T5" fmla="*/ 521 h 476"/>
                  <a:gd name="T6" fmla="*/ 371 w 640"/>
                  <a:gd name="T7" fmla="*/ 541 h 476"/>
                  <a:gd name="T8" fmla="*/ 724 w 640"/>
                  <a:gd name="T9" fmla="*/ 551 h 476"/>
                  <a:gd name="T10" fmla="*/ 735 w 640"/>
                  <a:gd name="T11" fmla="*/ 293 h 476"/>
                  <a:gd name="T12" fmla="*/ 741 w 640"/>
                  <a:gd name="T13" fmla="*/ 42 h 476"/>
                  <a:gd name="T14" fmla="*/ 538 w 640"/>
                  <a:gd name="T15" fmla="*/ 37 h 476"/>
                  <a:gd name="T16" fmla="*/ 63 w 640"/>
                  <a:gd name="T17" fmla="*/ 0 h 47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40"/>
                  <a:gd name="T28" fmla="*/ 0 h 476"/>
                  <a:gd name="T29" fmla="*/ 640 w 640"/>
                  <a:gd name="T30" fmla="*/ 476 h 47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40" h="476">
                    <a:moveTo>
                      <a:pt x="54" y="0"/>
                    </a:moveTo>
                    <a:lnTo>
                      <a:pt x="21" y="286"/>
                    </a:lnTo>
                    <a:lnTo>
                      <a:pt x="0" y="450"/>
                    </a:lnTo>
                    <a:lnTo>
                      <a:pt x="320" y="467"/>
                    </a:lnTo>
                    <a:lnTo>
                      <a:pt x="625" y="476"/>
                    </a:lnTo>
                    <a:lnTo>
                      <a:pt x="635" y="253"/>
                    </a:lnTo>
                    <a:lnTo>
                      <a:pt x="640" y="36"/>
                    </a:lnTo>
                    <a:lnTo>
                      <a:pt x="465" y="32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65" name="Freeform 28"/>
              <p:cNvSpPr>
                <a:spLocks/>
              </p:cNvSpPr>
              <p:nvPr/>
            </p:nvSpPr>
            <p:spPr bwMode="auto">
              <a:xfrm>
                <a:off x="1379" y="2109"/>
                <a:ext cx="673" cy="746"/>
              </a:xfrm>
              <a:custGeom>
                <a:avLst/>
                <a:gdLst>
                  <a:gd name="T0" fmla="*/ 170 w 579"/>
                  <a:gd name="T1" fmla="*/ 0 h 644"/>
                  <a:gd name="T2" fmla="*/ 156 w 579"/>
                  <a:gd name="T3" fmla="*/ 97 h 644"/>
                  <a:gd name="T4" fmla="*/ 99 w 579"/>
                  <a:gd name="T5" fmla="*/ 87 h 644"/>
                  <a:gd name="T6" fmla="*/ 102 w 579"/>
                  <a:gd name="T7" fmla="*/ 212 h 644"/>
                  <a:gd name="T8" fmla="*/ 74 w 579"/>
                  <a:gd name="T9" fmla="*/ 236 h 644"/>
                  <a:gd name="T10" fmla="*/ 116 w 579"/>
                  <a:gd name="T11" fmla="*/ 313 h 644"/>
                  <a:gd name="T12" fmla="*/ 74 w 579"/>
                  <a:gd name="T13" fmla="*/ 346 h 644"/>
                  <a:gd name="T14" fmla="*/ 52 w 579"/>
                  <a:gd name="T15" fmla="*/ 402 h 644"/>
                  <a:gd name="T16" fmla="*/ 20 w 579"/>
                  <a:gd name="T17" fmla="*/ 456 h 644"/>
                  <a:gd name="T18" fmla="*/ 43 w 579"/>
                  <a:gd name="T19" fmla="*/ 489 h 644"/>
                  <a:gd name="T20" fmla="*/ 3 w 579"/>
                  <a:gd name="T21" fmla="*/ 502 h 644"/>
                  <a:gd name="T22" fmla="*/ 0 w 579"/>
                  <a:gd name="T23" fmla="*/ 553 h 644"/>
                  <a:gd name="T24" fmla="*/ 378 w 579"/>
                  <a:gd name="T25" fmla="*/ 743 h 644"/>
                  <a:gd name="T26" fmla="*/ 591 w 579"/>
                  <a:gd name="T27" fmla="*/ 746 h 644"/>
                  <a:gd name="T28" fmla="*/ 671 w 579"/>
                  <a:gd name="T29" fmla="*/ 58 h 644"/>
                  <a:gd name="T30" fmla="*/ 170 w 579"/>
                  <a:gd name="T31" fmla="*/ 0 h 64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579"/>
                  <a:gd name="T49" fmla="*/ 0 h 644"/>
                  <a:gd name="T50" fmla="*/ 579 w 579"/>
                  <a:gd name="T51" fmla="*/ 644 h 644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579" h="644">
                    <a:moveTo>
                      <a:pt x="147" y="0"/>
                    </a:moveTo>
                    <a:lnTo>
                      <a:pt x="135" y="84"/>
                    </a:lnTo>
                    <a:lnTo>
                      <a:pt x="85" y="75"/>
                    </a:lnTo>
                    <a:lnTo>
                      <a:pt x="88" y="183"/>
                    </a:lnTo>
                    <a:lnTo>
                      <a:pt x="64" y="204"/>
                    </a:lnTo>
                    <a:lnTo>
                      <a:pt x="100" y="270"/>
                    </a:lnTo>
                    <a:lnTo>
                      <a:pt x="64" y="299"/>
                    </a:lnTo>
                    <a:lnTo>
                      <a:pt x="45" y="347"/>
                    </a:lnTo>
                    <a:lnTo>
                      <a:pt x="17" y="394"/>
                    </a:lnTo>
                    <a:lnTo>
                      <a:pt x="37" y="422"/>
                    </a:lnTo>
                    <a:lnTo>
                      <a:pt x="3" y="433"/>
                    </a:lnTo>
                    <a:lnTo>
                      <a:pt x="0" y="477"/>
                    </a:lnTo>
                    <a:lnTo>
                      <a:pt x="326" y="641"/>
                    </a:lnTo>
                    <a:lnTo>
                      <a:pt x="510" y="644"/>
                    </a:lnTo>
                    <a:lnTo>
                      <a:pt x="579" y="50"/>
                    </a:lnTo>
                    <a:lnTo>
                      <a:pt x="14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66" name="Freeform 29"/>
              <p:cNvSpPr>
                <a:spLocks/>
              </p:cNvSpPr>
              <p:nvPr/>
            </p:nvSpPr>
            <p:spPr bwMode="auto">
              <a:xfrm>
                <a:off x="1964" y="2162"/>
                <a:ext cx="712" cy="707"/>
              </a:xfrm>
              <a:custGeom>
                <a:avLst/>
                <a:gdLst>
                  <a:gd name="T0" fmla="*/ 86 w 615"/>
                  <a:gd name="T1" fmla="*/ 0 h 610"/>
                  <a:gd name="T2" fmla="*/ 712 w 615"/>
                  <a:gd name="T3" fmla="*/ 28 h 610"/>
                  <a:gd name="T4" fmla="*/ 682 w 615"/>
                  <a:gd name="T5" fmla="*/ 653 h 610"/>
                  <a:gd name="T6" fmla="*/ 478 w 615"/>
                  <a:gd name="T7" fmla="*/ 641 h 610"/>
                  <a:gd name="T8" fmla="*/ 288 w 615"/>
                  <a:gd name="T9" fmla="*/ 635 h 610"/>
                  <a:gd name="T10" fmla="*/ 288 w 615"/>
                  <a:gd name="T11" fmla="*/ 659 h 610"/>
                  <a:gd name="T12" fmla="*/ 129 w 615"/>
                  <a:gd name="T13" fmla="*/ 659 h 610"/>
                  <a:gd name="T14" fmla="*/ 119 w 615"/>
                  <a:gd name="T15" fmla="*/ 707 h 610"/>
                  <a:gd name="T16" fmla="*/ 0 w 615"/>
                  <a:gd name="T17" fmla="*/ 692 h 610"/>
                  <a:gd name="T18" fmla="*/ 67 w 615"/>
                  <a:gd name="T19" fmla="*/ 162 h 610"/>
                  <a:gd name="T20" fmla="*/ 86 w 615"/>
                  <a:gd name="T21" fmla="*/ 0 h 61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615"/>
                  <a:gd name="T34" fmla="*/ 0 h 610"/>
                  <a:gd name="T35" fmla="*/ 615 w 615"/>
                  <a:gd name="T36" fmla="*/ 610 h 61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615" h="610">
                    <a:moveTo>
                      <a:pt x="74" y="0"/>
                    </a:moveTo>
                    <a:lnTo>
                      <a:pt x="615" y="24"/>
                    </a:lnTo>
                    <a:lnTo>
                      <a:pt x="589" y="563"/>
                    </a:lnTo>
                    <a:lnTo>
                      <a:pt x="413" y="553"/>
                    </a:lnTo>
                    <a:lnTo>
                      <a:pt x="249" y="548"/>
                    </a:lnTo>
                    <a:lnTo>
                      <a:pt x="249" y="569"/>
                    </a:lnTo>
                    <a:lnTo>
                      <a:pt x="111" y="569"/>
                    </a:lnTo>
                    <a:lnTo>
                      <a:pt x="103" y="610"/>
                    </a:lnTo>
                    <a:lnTo>
                      <a:pt x="0" y="597"/>
                    </a:lnTo>
                    <a:lnTo>
                      <a:pt x="58" y="140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67" name="Freeform 30"/>
              <p:cNvSpPr>
                <a:spLocks/>
              </p:cNvSpPr>
              <p:nvPr/>
            </p:nvSpPr>
            <p:spPr bwMode="auto">
              <a:xfrm>
                <a:off x="2613" y="636"/>
                <a:ext cx="696" cy="407"/>
              </a:xfrm>
              <a:custGeom>
                <a:avLst/>
                <a:gdLst>
                  <a:gd name="T0" fmla="*/ 2 w 601"/>
                  <a:gd name="T1" fmla="*/ 0 h 352"/>
                  <a:gd name="T2" fmla="*/ 584 w 601"/>
                  <a:gd name="T3" fmla="*/ 14 h 352"/>
                  <a:gd name="T4" fmla="*/ 627 w 601"/>
                  <a:gd name="T5" fmla="*/ 133 h 352"/>
                  <a:gd name="T6" fmla="*/ 668 w 601"/>
                  <a:gd name="T7" fmla="*/ 224 h 352"/>
                  <a:gd name="T8" fmla="*/ 696 w 601"/>
                  <a:gd name="T9" fmla="*/ 373 h 352"/>
                  <a:gd name="T10" fmla="*/ 679 w 601"/>
                  <a:gd name="T11" fmla="*/ 407 h 352"/>
                  <a:gd name="T12" fmla="*/ 464 w 601"/>
                  <a:gd name="T13" fmla="*/ 401 h 352"/>
                  <a:gd name="T14" fmla="*/ 0 w 601"/>
                  <a:gd name="T15" fmla="*/ 394 h 352"/>
                  <a:gd name="T16" fmla="*/ 2 w 601"/>
                  <a:gd name="T17" fmla="*/ 0 h 35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01"/>
                  <a:gd name="T28" fmla="*/ 0 h 352"/>
                  <a:gd name="T29" fmla="*/ 601 w 601"/>
                  <a:gd name="T30" fmla="*/ 352 h 35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01" h="352">
                    <a:moveTo>
                      <a:pt x="2" y="0"/>
                    </a:moveTo>
                    <a:lnTo>
                      <a:pt x="504" y="12"/>
                    </a:lnTo>
                    <a:lnTo>
                      <a:pt x="541" y="115"/>
                    </a:lnTo>
                    <a:lnTo>
                      <a:pt x="577" y="194"/>
                    </a:lnTo>
                    <a:lnTo>
                      <a:pt x="601" y="323"/>
                    </a:lnTo>
                    <a:lnTo>
                      <a:pt x="586" y="352"/>
                    </a:lnTo>
                    <a:lnTo>
                      <a:pt x="401" y="347"/>
                    </a:lnTo>
                    <a:lnTo>
                      <a:pt x="0" y="34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68" name="Freeform 31"/>
              <p:cNvSpPr>
                <a:spLocks/>
              </p:cNvSpPr>
              <p:nvPr/>
            </p:nvSpPr>
            <p:spPr bwMode="auto">
              <a:xfrm>
                <a:off x="2594" y="1028"/>
                <a:ext cx="731" cy="478"/>
              </a:xfrm>
              <a:custGeom>
                <a:avLst/>
                <a:gdLst>
                  <a:gd name="T0" fmla="*/ 13 w 631"/>
                  <a:gd name="T1" fmla="*/ 0 h 412"/>
                  <a:gd name="T2" fmla="*/ 12 w 631"/>
                  <a:gd name="T3" fmla="*/ 186 h 412"/>
                  <a:gd name="T4" fmla="*/ 0 w 631"/>
                  <a:gd name="T5" fmla="*/ 403 h 412"/>
                  <a:gd name="T6" fmla="*/ 532 w 631"/>
                  <a:gd name="T7" fmla="*/ 411 h 412"/>
                  <a:gd name="T8" fmla="*/ 587 w 631"/>
                  <a:gd name="T9" fmla="*/ 441 h 412"/>
                  <a:gd name="T10" fmla="*/ 627 w 631"/>
                  <a:gd name="T11" fmla="*/ 399 h 412"/>
                  <a:gd name="T12" fmla="*/ 731 w 631"/>
                  <a:gd name="T13" fmla="*/ 478 h 412"/>
                  <a:gd name="T14" fmla="*/ 716 w 631"/>
                  <a:gd name="T15" fmla="*/ 396 h 412"/>
                  <a:gd name="T16" fmla="*/ 725 w 631"/>
                  <a:gd name="T17" fmla="*/ 332 h 412"/>
                  <a:gd name="T18" fmla="*/ 731 w 631"/>
                  <a:gd name="T19" fmla="*/ 115 h 412"/>
                  <a:gd name="T20" fmla="*/ 685 w 631"/>
                  <a:gd name="T21" fmla="*/ 67 h 412"/>
                  <a:gd name="T22" fmla="*/ 703 w 631"/>
                  <a:gd name="T23" fmla="*/ 8 h 412"/>
                  <a:gd name="T24" fmla="*/ 356 w 631"/>
                  <a:gd name="T25" fmla="*/ 6 h 412"/>
                  <a:gd name="T26" fmla="*/ 13 w 631"/>
                  <a:gd name="T27" fmla="*/ 0 h 41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631"/>
                  <a:gd name="T43" fmla="*/ 0 h 412"/>
                  <a:gd name="T44" fmla="*/ 631 w 631"/>
                  <a:gd name="T45" fmla="*/ 412 h 412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631" h="412">
                    <a:moveTo>
                      <a:pt x="11" y="0"/>
                    </a:moveTo>
                    <a:lnTo>
                      <a:pt x="10" y="160"/>
                    </a:lnTo>
                    <a:lnTo>
                      <a:pt x="0" y="347"/>
                    </a:lnTo>
                    <a:lnTo>
                      <a:pt x="459" y="354"/>
                    </a:lnTo>
                    <a:lnTo>
                      <a:pt x="507" y="380"/>
                    </a:lnTo>
                    <a:lnTo>
                      <a:pt x="541" y="344"/>
                    </a:lnTo>
                    <a:lnTo>
                      <a:pt x="631" y="412"/>
                    </a:lnTo>
                    <a:lnTo>
                      <a:pt x="618" y="341"/>
                    </a:lnTo>
                    <a:lnTo>
                      <a:pt x="626" y="286"/>
                    </a:lnTo>
                    <a:lnTo>
                      <a:pt x="631" y="99"/>
                    </a:lnTo>
                    <a:lnTo>
                      <a:pt x="591" y="58"/>
                    </a:lnTo>
                    <a:lnTo>
                      <a:pt x="607" y="7"/>
                    </a:lnTo>
                    <a:lnTo>
                      <a:pt x="307" y="5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69" name="Freeform 32"/>
              <p:cNvSpPr>
                <a:spLocks/>
              </p:cNvSpPr>
              <p:nvPr/>
            </p:nvSpPr>
            <p:spPr bwMode="auto">
              <a:xfrm>
                <a:off x="2583" y="1426"/>
                <a:ext cx="872" cy="392"/>
              </a:xfrm>
              <a:custGeom>
                <a:avLst/>
                <a:gdLst>
                  <a:gd name="T0" fmla="*/ 9 w 753"/>
                  <a:gd name="T1" fmla="*/ 0 h 339"/>
                  <a:gd name="T2" fmla="*/ 0 w 753"/>
                  <a:gd name="T3" fmla="*/ 259 h 339"/>
                  <a:gd name="T4" fmla="*/ 197 w 753"/>
                  <a:gd name="T5" fmla="*/ 265 h 339"/>
                  <a:gd name="T6" fmla="*/ 195 w 753"/>
                  <a:gd name="T7" fmla="*/ 392 h 339"/>
                  <a:gd name="T8" fmla="*/ 460 w 753"/>
                  <a:gd name="T9" fmla="*/ 387 h 339"/>
                  <a:gd name="T10" fmla="*/ 698 w 753"/>
                  <a:gd name="T11" fmla="*/ 384 h 339"/>
                  <a:gd name="T12" fmla="*/ 872 w 753"/>
                  <a:gd name="T13" fmla="*/ 387 h 339"/>
                  <a:gd name="T14" fmla="*/ 818 w 753"/>
                  <a:gd name="T15" fmla="*/ 278 h 339"/>
                  <a:gd name="T16" fmla="*/ 781 w 753"/>
                  <a:gd name="T17" fmla="*/ 175 h 339"/>
                  <a:gd name="T18" fmla="*/ 739 w 753"/>
                  <a:gd name="T19" fmla="*/ 68 h 339"/>
                  <a:gd name="T20" fmla="*/ 639 w 753"/>
                  <a:gd name="T21" fmla="*/ 1 h 339"/>
                  <a:gd name="T22" fmla="*/ 595 w 753"/>
                  <a:gd name="T23" fmla="*/ 40 h 339"/>
                  <a:gd name="T24" fmla="*/ 541 w 753"/>
                  <a:gd name="T25" fmla="*/ 13 h 339"/>
                  <a:gd name="T26" fmla="*/ 303 w 753"/>
                  <a:gd name="T27" fmla="*/ 5 h 339"/>
                  <a:gd name="T28" fmla="*/ 9 w 753"/>
                  <a:gd name="T29" fmla="*/ 0 h 33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753"/>
                  <a:gd name="T46" fmla="*/ 0 h 339"/>
                  <a:gd name="T47" fmla="*/ 753 w 753"/>
                  <a:gd name="T48" fmla="*/ 339 h 339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753" h="339">
                    <a:moveTo>
                      <a:pt x="8" y="0"/>
                    </a:moveTo>
                    <a:lnTo>
                      <a:pt x="0" y="224"/>
                    </a:lnTo>
                    <a:lnTo>
                      <a:pt x="170" y="229"/>
                    </a:lnTo>
                    <a:lnTo>
                      <a:pt x="168" y="339"/>
                    </a:lnTo>
                    <a:lnTo>
                      <a:pt x="397" y="335"/>
                    </a:lnTo>
                    <a:lnTo>
                      <a:pt x="603" y="332"/>
                    </a:lnTo>
                    <a:lnTo>
                      <a:pt x="753" y="335"/>
                    </a:lnTo>
                    <a:lnTo>
                      <a:pt x="706" y="240"/>
                    </a:lnTo>
                    <a:lnTo>
                      <a:pt x="674" y="151"/>
                    </a:lnTo>
                    <a:lnTo>
                      <a:pt x="638" y="59"/>
                    </a:lnTo>
                    <a:lnTo>
                      <a:pt x="552" y="1"/>
                    </a:lnTo>
                    <a:lnTo>
                      <a:pt x="514" y="35"/>
                    </a:lnTo>
                    <a:lnTo>
                      <a:pt x="467" y="11"/>
                    </a:lnTo>
                    <a:lnTo>
                      <a:pt x="262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70" name="Freeform 33"/>
              <p:cNvSpPr>
                <a:spLocks/>
              </p:cNvSpPr>
              <p:nvPr/>
            </p:nvSpPr>
            <p:spPr bwMode="auto">
              <a:xfrm>
                <a:off x="2768" y="1808"/>
                <a:ext cx="767" cy="391"/>
              </a:xfrm>
              <a:custGeom>
                <a:avLst/>
                <a:gdLst>
                  <a:gd name="T0" fmla="*/ 8 w 662"/>
                  <a:gd name="T1" fmla="*/ 5 h 338"/>
                  <a:gd name="T2" fmla="*/ 6 w 662"/>
                  <a:gd name="T3" fmla="*/ 228 h 338"/>
                  <a:gd name="T4" fmla="*/ 0 w 662"/>
                  <a:gd name="T5" fmla="*/ 388 h 338"/>
                  <a:gd name="T6" fmla="*/ 767 w 662"/>
                  <a:gd name="T7" fmla="*/ 391 h 338"/>
                  <a:gd name="T8" fmla="*/ 752 w 662"/>
                  <a:gd name="T9" fmla="*/ 187 h 338"/>
                  <a:gd name="T10" fmla="*/ 752 w 662"/>
                  <a:gd name="T11" fmla="*/ 111 h 338"/>
                  <a:gd name="T12" fmla="*/ 691 w 662"/>
                  <a:gd name="T13" fmla="*/ 64 h 338"/>
                  <a:gd name="T14" fmla="*/ 709 w 662"/>
                  <a:gd name="T15" fmla="*/ 23 h 338"/>
                  <a:gd name="T16" fmla="*/ 682 w 662"/>
                  <a:gd name="T17" fmla="*/ 0 h 338"/>
                  <a:gd name="T18" fmla="*/ 335 w 662"/>
                  <a:gd name="T19" fmla="*/ 5 h 338"/>
                  <a:gd name="T20" fmla="*/ 8 w 662"/>
                  <a:gd name="T21" fmla="*/ 5 h 33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662"/>
                  <a:gd name="T34" fmla="*/ 0 h 338"/>
                  <a:gd name="T35" fmla="*/ 662 w 662"/>
                  <a:gd name="T36" fmla="*/ 338 h 33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662" h="338">
                    <a:moveTo>
                      <a:pt x="7" y="4"/>
                    </a:moveTo>
                    <a:lnTo>
                      <a:pt x="5" y="197"/>
                    </a:lnTo>
                    <a:lnTo>
                      <a:pt x="0" y="335"/>
                    </a:lnTo>
                    <a:lnTo>
                      <a:pt x="662" y="338"/>
                    </a:lnTo>
                    <a:lnTo>
                      <a:pt x="649" y="162"/>
                    </a:lnTo>
                    <a:lnTo>
                      <a:pt x="649" y="96"/>
                    </a:lnTo>
                    <a:lnTo>
                      <a:pt x="596" y="55"/>
                    </a:lnTo>
                    <a:lnTo>
                      <a:pt x="612" y="20"/>
                    </a:lnTo>
                    <a:lnTo>
                      <a:pt x="589" y="0"/>
                    </a:lnTo>
                    <a:lnTo>
                      <a:pt x="289" y="4"/>
                    </a:lnTo>
                    <a:lnTo>
                      <a:pt x="7" y="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71" name="Freeform 34"/>
              <p:cNvSpPr>
                <a:spLocks/>
              </p:cNvSpPr>
              <p:nvPr/>
            </p:nvSpPr>
            <p:spPr bwMode="auto">
              <a:xfrm>
                <a:off x="2665" y="2190"/>
                <a:ext cx="894" cy="430"/>
              </a:xfrm>
              <a:custGeom>
                <a:avLst/>
                <a:gdLst>
                  <a:gd name="T0" fmla="*/ 6 w 772"/>
                  <a:gd name="T1" fmla="*/ 0 h 371"/>
                  <a:gd name="T2" fmla="*/ 0 w 772"/>
                  <a:gd name="T3" fmla="*/ 76 h 371"/>
                  <a:gd name="T4" fmla="*/ 318 w 772"/>
                  <a:gd name="T5" fmla="*/ 88 h 371"/>
                  <a:gd name="T6" fmla="*/ 320 w 772"/>
                  <a:gd name="T7" fmla="*/ 333 h 371"/>
                  <a:gd name="T8" fmla="*/ 483 w 772"/>
                  <a:gd name="T9" fmla="*/ 400 h 371"/>
                  <a:gd name="T10" fmla="*/ 528 w 772"/>
                  <a:gd name="T11" fmla="*/ 376 h 371"/>
                  <a:gd name="T12" fmla="*/ 630 w 772"/>
                  <a:gd name="T13" fmla="*/ 430 h 371"/>
                  <a:gd name="T14" fmla="*/ 698 w 772"/>
                  <a:gd name="T15" fmla="*/ 428 h 371"/>
                  <a:gd name="T16" fmla="*/ 821 w 772"/>
                  <a:gd name="T17" fmla="*/ 376 h 371"/>
                  <a:gd name="T18" fmla="*/ 894 w 772"/>
                  <a:gd name="T19" fmla="*/ 427 h 371"/>
                  <a:gd name="T20" fmla="*/ 894 w 772"/>
                  <a:gd name="T21" fmla="*/ 161 h 371"/>
                  <a:gd name="T22" fmla="*/ 872 w 772"/>
                  <a:gd name="T23" fmla="*/ 6 h 371"/>
                  <a:gd name="T24" fmla="*/ 6 w 772"/>
                  <a:gd name="T25" fmla="*/ 0 h 37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772"/>
                  <a:gd name="T40" fmla="*/ 0 h 371"/>
                  <a:gd name="T41" fmla="*/ 772 w 772"/>
                  <a:gd name="T42" fmla="*/ 371 h 37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772" h="371">
                    <a:moveTo>
                      <a:pt x="5" y="0"/>
                    </a:moveTo>
                    <a:lnTo>
                      <a:pt x="0" y="66"/>
                    </a:lnTo>
                    <a:lnTo>
                      <a:pt x="275" y="76"/>
                    </a:lnTo>
                    <a:lnTo>
                      <a:pt x="276" y="287"/>
                    </a:lnTo>
                    <a:lnTo>
                      <a:pt x="417" y="345"/>
                    </a:lnTo>
                    <a:lnTo>
                      <a:pt x="456" y="324"/>
                    </a:lnTo>
                    <a:lnTo>
                      <a:pt x="544" y="371"/>
                    </a:lnTo>
                    <a:lnTo>
                      <a:pt x="603" y="369"/>
                    </a:lnTo>
                    <a:lnTo>
                      <a:pt x="709" y="324"/>
                    </a:lnTo>
                    <a:lnTo>
                      <a:pt x="772" y="368"/>
                    </a:lnTo>
                    <a:lnTo>
                      <a:pt x="772" y="139"/>
                    </a:lnTo>
                    <a:lnTo>
                      <a:pt x="753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72" name="Freeform 35"/>
              <p:cNvSpPr>
                <a:spLocks/>
              </p:cNvSpPr>
              <p:nvPr/>
            </p:nvSpPr>
            <p:spPr bwMode="auto">
              <a:xfrm>
                <a:off x="3543" y="2211"/>
                <a:ext cx="502" cy="469"/>
              </a:xfrm>
              <a:custGeom>
                <a:avLst/>
                <a:gdLst>
                  <a:gd name="T0" fmla="*/ 0 w 434"/>
                  <a:gd name="T1" fmla="*/ 43 h 405"/>
                  <a:gd name="T2" fmla="*/ 198 w 434"/>
                  <a:gd name="T3" fmla="*/ 19 h 405"/>
                  <a:gd name="T4" fmla="*/ 442 w 434"/>
                  <a:gd name="T5" fmla="*/ 0 h 405"/>
                  <a:gd name="T6" fmla="*/ 429 w 434"/>
                  <a:gd name="T7" fmla="*/ 61 h 405"/>
                  <a:gd name="T8" fmla="*/ 483 w 434"/>
                  <a:gd name="T9" fmla="*/ 47 h 405"/>
                  <a:gd name="T10" fmla="*/ 502 w 434"/>
                  <a:gd name="T11" fmla="*/ 89 h 405"/>
                  <a:gd name="T12" fmla="*/ 445 w 434"/>
                  <a:gd name="T13" fmla="*/ 126 h 405"/>
                  <a:gd name="T14" fmla="*/ 459 w 434"/>
                  <a:gd name="T15" fmla="*/ 192 h 405"/>
                  <a:gd name="T16" fmla="*/ 401 w 434"/>
                  <a:gd name="T17" fmla="*/ 300 h 405"/>
                  <a:gd name="T18" fmla="*/ 357 w 434"/>
                  <a:gd name="T19" fmla="*/ 368 h 405"/>
                  <a:gd name="T20" fmla="*/ 382 w 434"/>
                  <a:gd name="T21" fmla="*/ 454 h 405"/>
                  <a:gd name="T22" fmla="*/ 72 w 434"/>
                  <a:gd name="T23" fmla="*/ 469 h 405"/>
                  <a:gd name="T24" fmla="*/ 71 w 434"/>
                  <a:gd name="T25" fmla="*/ 416 h 405"/>
                  <a:gd name="T26" fmla="*/ 9 w 434"/>
                  <a:gd name="T27" fmla="*/ 405 h 405"/>
                  <a:gd name="T28" fmla="*/ 9 w 434"/>
                  <a:gd name="T29" fmla="*/ 126 h 405"/>
                  <a:gd name="T30" fmla="*/ 0 w 434"/>
                  <a:gd name="T31" fmla="*/ 43 h 40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434"/>
                  <a:gd name="T49" fmla="*/ 0 h 405"/>
                  <a:gd name="T50" fmla="*/ 434 w 434"/>
                  <a:gd name="T51" fmla="*/ 405 h 405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434" h="405">
                    <a:moveTo>
                      <a:pt x="0" y="37"/>
                    </a:moveTo>
                    <a:lnTo>
                      <a:pt x="171" y="16"/>
                    </a:lnTo>
                    <a:lnTo>
                      <a:pt x="382" y="0"/>
                    </a:lnTo>
                    <a:lnTo>
                      <a:pt x="371" y="53"/>
                    </a:lnTo>
                    <a:lnTo>
                      <a:pt x="418" y="41"/>
                    </a:lnTo>
                    <a:lnTo>
                      <a:pt x="434" y="77"/>
                    </a:lnTo>
                    <a:lnTo>
                      <a:pt x="385" y="109"/>
                    </a:lnTo>
                    <a:lnTo>
                      <a:pt x="397" y="166"/>
                    </a:lnTo>
                    <a:lnTo>
                      <a:pt x="347" y="259"/>
                    </a:lnTo>
                    <a:lnTo>
                      <a:pt x="309" y="318"/>
                    </a:lnTo>
                    <a:lnTo>
                      <a:pt x="330" y="392"/>
                    </a:lnTo>
                    <a:lnTo>
                      <a:pt x="62" y="405"/>
                    </a:lnTo>
                    <a:lnTo>
                      <a:pt x="61" y="359"/>
                    </a:lnTo>
                    <a:lnTo>
                      <a:pt x="8" y="350"/>
                    </a:lnTo>
                    <a:lnTo>
                      <a:pt x="8" y="109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73" name="Freeform 36"/>
              <p:cNvSpPr>
                <a:spLocks/>
              </p:cNvSpPr>
              <p:nvPr/>
            </p:nvSpPr>
            <p:spPr bwMode="auto">
              <a:xfrm>
                <a:off x="3614" y="2662"/>
                <a:ext cx="614" cy="493"/>
              </a:xfrm>
              <a:custGeom>
                <a:avLst/>
                <a:gdLst>
                  <a:gd name="T0" fmla="*/ 0 w 530"/>
                  <a:gd name="T1" fmla="*/ 12 h 425"/>
                  <a:gd name="T2" fmla="*/ 307 w 530"/>
                  <a:gd name="T3" fmla="*/ 0 h 425"/>
                  <a:gd name="T4" fmla="*/ 361 w 530"/>
                  <a:gd name="T5" fmla="*/ 101 h 425"/>
                  <a:gd name="T6" fmla="*/ 315 w 530"/>
                  <a:gd name="T7" fmla="*/ 222 h 425"/>
                  <a:gd name="T8" fmla="*/ 300 w 530"/>
                  <a:gd name="T9" fmla="*/ 275 h 425"/>
                  <a:gd name="T10" fmla="*/ 505 w 530"/>
                  <a:gd name="T11" fmla="*/ 253 h 425"/>
                  <a:gd name="T12" fmla="*/ 519 w 530"/>
                  <a:gd name="T13" fmla="*/ 332 h 425"/>
                  <a:gd name="T14" fmla="*/ 456 w 530"/>
                  <a:gd name="T15" fmla="*/ 324 h 425"/>
                  <a:gd name="T16" fmla="*/ 429 w 530"/>
                  <a:gd name="T17" fmla="*/ 357 h 425"/>
                  <a:gd name="T18" fmla="*/ 461 w 530"/>
                  <a:gd name="T19" fmla="*/ 380 h 425"/>
                  <a:gd name="T20" fmla="*/ 517 w 530"/>
                  <a:gd name="T21" fmla="*/ 354 h 425"/>
                  <a:gd name="T22" fmla="*/ 519 w 530"/>
                  <a:gd name="T23" fmla="*/ 392 h 425"/>
                  <a:gd name="T24" fmla="*/ 553 w 530"/>
                  <a:gd name="T25" fmla="*/ 360 h 425"/>
                  <a:gd name="T26" fmla="*/ 575 w 530"/>
                  <a:gd name="T27" fmla="*/ 360 h 425"/>
                  <a:gd name="T28" fmla="*/ 549 w 530"/>
                  <a:gd name="T29" fmla="*/ 426 h 425"/>
                  <a:gd name="T30" fmla="*/ 599 w 530"/>
                  <a:gd name="T31" fmla="*/ 436 h 425"/>
                  <a:gd name="T32" fmla="*/ 614 w 530"/>
                  <a:gd name="T33" fmla="*/ 472 h 425"/>
                  <a:gd name="T34" fmla="*/ 592 w 530"/>
                  <a:gd name="T35" fmla="*/ 484 h 425"/>
                  <a:gd name="T36" fmla="*/ 560 w 530"/>
                  <a:gd name="T37" fmla="*/ 461 h 425"/>
                  <a:gd name="T38" fmla="*/ 500 w 530"/>
                  <a:gd name="T39" fmla="*/ 444 h 425"/>
                  <a:gd name="T40" fmla="*/ 513 w 530"/>
                  <a:gd name="T41" fmla="*/ 487 h 425"/>
                  <a:gd name="T42" fmla="*/ 483 w 530"/>
                  <a:gd name="T43" fmla="*/ 493 h 425"/>
                  <a:gd name="T44" fmla="*/ 459 w 530"/>
                  <a:gd name="T45" fmla="*/ 454 h 425"/>
                  <a:gd name="T46" fmla="*/ 444 w 530"/>
                  <a:gd name="T47" fmla="*/ 478 h 425"/>
                  <a:gd name="T48" fmla="*/ 354 w 530"/>
                  <a:gd name="T49" fmla="*/ 478 h 425"/>
                  <a:gd name="T50" fmla="*/ 354 w 530"/>
                  <a:gd name="T51" fmla="*/ 454 h 425"/>
                  <a:gd name="T52" fmla="*/ 321 w 530"/>
                  <a:gd name="T53" fmla="*/ 426 h 425"/>
                  <a:gd name="T54" fmla="*/ 253 w 530"/>
                  <a:gd name="T55" fmla="*/ 421 h 425"/>
                  <a:gd name="T56" fmla="*/ 309 w 530"/>
                  <a:gd name="T57" fmla="*/ 454 h 425"/>
                  <a:gd name="T58" fmla="*/ 231 w 530"/>
                  <a:gd name="T59" fmla="*/ 470 h 425"/>
                  <a:gd name="T60" fmla="*/ 108 w 530"/>
                  <a:gd name="T61" fmla="*/ 448 h 425"/>
                  <a:gd name="T62" fmla="*/ 60 w 530"/>
                  <a:gd name="T63" fmla="*/ 454 h 425"/>
                  <a:gd name="T64" fmla="*/ 78 w 530"/>
                  <a:gd name="T65" fmla="*/ 289 h 425"/>
                  <a:gd name="T66" fmla="*/ 2 w 530"/>
                  <a:gd name="T67" fmla="*/ 158 h 425"/>
                  <a:gd name="T68" fmla="*/ 0 w 530"/>
                  <a:gd name="T69" fmla="*/ 12 h 42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30"/>
                  <a:gd name="T106" fmla="*/ 0 h 425"/>
                  <a:gd name="T107" fmla="*/ 530 w 530"/>
                  <a:gd name="T108" fmla="*/ 425 h 42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30" h="425">
                    <a:moveTo>
                      <a:pt x="0" y="10"/>
                    </a:moveTo>
                    <a:lnTo>
                      <a:pt x="265" y="0"/>
                    </a:lnTo>
                    <a:lnTo>
                      <a:pt x="312" y="87"/>
                    </a:lnTo>
                    <a:lnTo>
                      <a:pt x="272" y="191"/>
                    </a:lnTo>
                    <a:lnTo>
                      <a:pt x="259" y="237"/>
                    </a:lnTo>
                    <a:lnTo>
                      <a:pt x="436" y="218"/>
                    </a:lnTo>
                    <a:lnTo>
                      <a:pt x="448" y="286"/>
                    </a:lnTo>
                    <a:lnTo>
                      <a:pt x="394" y="279"/>
                    </a:lnTo>
                    <a:lnTo>
                      <a:pt x="370" y="308"/>
                    </a:lnTo>
                    <a:lnTo>
                      <a:pt x="398" y="328"/>
                    </a:lnTo>
                    <a:lnTo>
                      <a:pt x="446" y="305"/>
                    </a:lnTo>
                    <a:lnTo>
                      <a:pt x="448" y="338"/>
                    </a:lnTo>
                    <a:lnTo>
                      <a:pt x="477" y="310"/>
                    </a:lnTo>
                    <a:lnTo>
                      <a:pt x="496" y="310"/>
                    </a:lnTo>
                    <a:lnTo>
                      <a:pt x="474" y="367"/>
                    </a:lnTo>
                    <a:lnTo>
                      <a:pt x="517" y="376"/>
                    </a:lnTo>
                    <a:lnTo>
                      <a:pt x="530" y="407"/>
                    </a:lnTo>
                    <a:lnTo>
                      <a:pt x="511" y="417"/>
                    </a:lnTo>
                    <a:lnTo>
                      <a:pt x="483" y="397"/>
                    </a:lnTo>
                    <a:lnTo>
                      <a:pt x="432" y="383"/>
                    </a:lnTo>
                    <a:lnTo>
                      <a:pt x="443" y="420"/>
                    </a:lnTo>
                    <a:lnTo>
                      <a:pt x="417" y="425"/>
                    </a:lnTo>
                    <a:lnTo>
                      <a:pt x="396" y="391"/>
                    </a:lnTo>
                    <a:lnTo>
                      <a:pt x="383" y="412"/>
                    </a:lnTo>
                    <a:lnTo>
                      <a:pt x="306" y="412"/>
                    </a:lnTo>
                    <a:lnTo>
                      <a:pt x="306" y="391"/>
                    </a:lnTo>
                    <a:lnTo>
                      <a:pt x="277" y="367"/>
                    </a:lnTo>
                    <a:lnTo>
                      <a:pt x="218" y="363"/>
                    </a:lnTo>
                    <a:lnTo>
                      <a:pt x="267" y="391"/>
                    </a:lnTo>
                    <a:lnTo>
                      <a:pt x="199" y="405"/>
                    </a:lnTo>
                    <a:lnTo>
                      <a:pt x="93" y="386"/>
                    </a:lnTo>
                    <a:lnTo>
                      <a:pt x="52" y="391"/>
                    </a:lnTo>
                    <a:lnTo>
                      <a:pt x="67" y="249"/>
                    </a:lnTo>
                    <a:lnTo>
                      <a:pt x="2" y="13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74" name="Freeform 37"/>
              <p:cNvSpPr>
                <a:spLocks/>
              </p:cNvSpPr>
              <p:nvPr/>
            </p:nvSpPr>
            <p:spPr bwMode="auto">
              <a:xfrm>
                <a:off x="3194" y="587"/>
                <a:ext cx="685" cy="770"/>
              </a:xfrm>
              <a:custGeom>
                <a:avLst/>
                <a:gdLst>
                  <a:gd name="T0" fmla="*/ 0 w 591"/>
                  <a:gd name="T1" fmla="*/ 60 h 665"/>
                  <a:gd name="T2" fmla="*/ 180 w 591"/>
                  <a:gd name="T3" fmla="*/ 60 h 665"/>
                  <a:gd name="T4" fmla="*/ 178 w 591"/>
                  <a:gd name="T5" fmla="*/ 0 h 665"/>
                  <a:gd name="T6" fmla="*/ 218 w 591"/>
                  <a:gd name="T7" fmla="*/ 17 h 665"/>
                  <a:gd name="T8" fmla="*/ 225 w 591"/>
                  <a:gd name="T9" fmla="*/ 64 h 665"/>
                  <a:gd name="T10" fmla="*/ 311 w 591"/>
                  <a:gd name="T11" fmla="*/ 115 h 665"/>
                  <a:gd name="T12" fmla="*/ 337 w 591"/>
                  <a:gd name="T13" fmla="*/ 91 h 665"/>
                  <a:gd name="T14" fmla="*/ 387 w 591"/>
                  <a:gd name="T15" fmla="*/ 91 h 665"/>
                  <a:gd name="T16" fmla="*/ 427 w 591"/>
                  <a:gd name="T17" fmla="*/ 137 h 665"/>
                  <a:gd name="T18" fmla="*/ 453 w 591"/>
                  <a:gd name="T19" fmla="*/ 120 h 665"/>
                  <a:gd name="T20" fmla="*/ 529 w 591"/>
                  <a:gd name="T21" fmla="*/ 139 h 665"/>
                  <a:gd name="T22" fmla="*/ 554 w 591"/>
                  <a:gd name="T23" fmla="*/ 105 h 665"/>
                  <a:gd name="T24" fmla="*/ 600 w 591"/>
                  <a:gd name="T25" fmla="*/ 131 h 665"/>
                  <a:gd name="T26" fmla="*/ 685 w 591"/>
                  <a:gd name="T27" fmla="*/ 127 h 665"/>
                  <a:gd name="T28" fmla="*/ 548 w 591"/>
                  <a:gd name="T29" fmla="*/ 222 h 665"/>
                  <a:gd name="T30" fmla="*/ 481 w 591"/>
                  <a:gd name="T31" fmla="*/ 307 h 665"/>
                  <a:gd name="T32" fmla="*/ 494 w 591"/>
                  <a:gd name="T33" fmla="*/ 428 h 665"/>
                  <a:gd name="T34" fmla="*/ 447 w 591"/>
                  <a:gd name="T35" fmla="*/ 479 h 665"/>
                  <a:gd name="T36" fmla="*/ 466 w 591"/>
                  <a:gd name="T37" fmla="*/ 514 h 665"/>
                  <a:gd name="T38" fmla="*/ 466 w 591"/>
                  <a:gd name="T39" fmla="*/ 604 h 665"/>
                  <a:gd name="T40" fmla="*/ 513 w 591"/>
                  <a:gd name="T41" fmla="*/ 604 h 665"/>
                  <a:gd name="T42" fmla="*/ 582 w 591"/>
                  <a:gd name="T43" fmla="*/ 669 h 665"/>
                  <a:gd name="T44" fmla="*/ 611 w 591"/>
                  <a:gd name="T45" fmla="*/ 748 h 665"/>
                  <a:gd name="T46" fmla="*/ 125 w 591"/>
                  <a:gd name="T47" fmla="*/ 770 h 665"/>
                  <a:gd name="T48" fmla="*/ 127 w 591"/>
                  <a:gd name="T49" fmla="*/ 557 h 665"/>
                  <a:gd name="T50" fmla="*/ 85 w 591"/>
                  <a:gd name="T51" fmla="*/ 511 h 665"/>
                  <a:gd name="T52" fmla="*/ 100 w 591"/>
                  <a:gd name="T53" fmla="*/ 455 h 665"/>
                  <a:gd name="T54" fmla="*/ 115 w 591"/>
                  <a:gd name="T55" fmla="*/ 423 h 665"/>
                  <a:gd name="T56" fmla="*/ 85 w 591"/>
                  <a:gd name="T57" fmla="*/ 276 h 665"/>
                  <a:gd name="T58" fmla="*/ 43 w 591"/>
                  <a:gd name="T59" fmla="*/ 178 h 665"/>
                  <a:gd name="T60" fmla="*/ 0 w 591"/>
                  <a:gd name="T61" fmla="*/ 60 h 665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91"/>
                  <a:gd name="T94" fmla="*/ 0 h 665"/>
                  <a:gd name="T95" fmla="*/ 591 w 591"/>
                  <a:gd name="T96" fmla="*/ 665 h 665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91" h="665">
                    <a:moveTo>
                      <a:pt x="0" y="52"/>
                    </a:moveTo>
                    <a:lnTo>
                      <a:pt x="155" y="52"/>
                    </a:lnTo>
                    <a:lnTo>
                      <a:pt x="154" y="0"/>
                    </a:lnTo>
                    <a:lnTo>
                      <a:pt x="188" y="15"/>
                    </a:lnTo>
                    <a:lnTo>
                      <a:pt x="194" y="55"/>
                    </a:lnTo>
                    <a:lnTo>
                      <a:pt x="268" y="99"/>
                    </a:lnTo>
                    <a:lnTo>
                      <a:pt x="291" y="79"/>
                    </a:lnTo>
                    <a:lnTo>
                      <a:pt x="334" y="79"/>
                    </a:lnTo>
                    <a:lnTo>
                      <a:pt x="368" y="118"/>
                    </a:lnTo>
                    <a:lnTo>
                      <a:pt x="391" y="104"/>
                    </a:lnTo>
                    <a:lnTo>
                      <a:pt x="456" y="120"/>
                    </a:lnTo>
                    <a:lnTo>
                      <a:pt x="478" y="91"/>
                    </a:lnTo>
                    <a:lnTo>
                      <a:pt x="518" y="113"/>
                    </a:lnTo>
                    <a:lnTo>
                      <a:pt x="591" y="110"/>
                    </a:lnTo>
                    <a:lnTo>
                      <a:pt x="473" y="192"/>
                    </a:lnTo>
                    <a:lnTo>
                      <a:pt x="415" y="265"/>
                    </a:lnTo>
                    <a:lnTo>
                      <a:pt x="426" y="370"/>
                    </a:lnTo>
                    <a:lnTo>
                      <a:pt x="386" y="414"/>
                    </a:lnTo>
                    <a:lnTo>
                      <a:pt x="402" y="444"/>
                    </a:lnTo>
                    <a:lnTo>
                      <a:pt x="402" y="522"/>
                    </a:lnTo>
                    <a:lnTo>
                      <a:pt x="443" y="522"/>
                    </a:lnTo>
                    <a:lnTo>
                      <a:pt x="502" y="578"/>
                    </a:lnTo>
                    <a:lnTo>
                      <a:pt x="527" y="646"/>
                    </a:lnTo>
                    <a:lnTo>
                      <a:pt x="108" y="665"/>
                    </a:lnTo>
                    <a:lnTo>
                      <a:pt x="110" y="481"/>
                    </a:lnTo>
                    <a:lnTo>
                      <a:pt x="73" y="441"/>
                    </a:lnTo>
                    <a:lnTo>
                      <a:pt x="86" y="393"/>
                    </a:lnTo>
                    <a:lnTo>
                      <a:pt x="99" y="365"/>
                    </a:lnTo>
                    <a:lnTo>
                      <a:pt x="73" y="238"/>
                    </a:lnTo>
                    <a:lnTo>
                      <a:pt x="37" y="154"/>
                    </a:lnTo>
                    <a:lnTo>
                      <a:pt x="0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75" name="Freeform 38"/>
              <p:cNvSpPr>
                <a:spLocks/>
              </p:cNvSpPr>
              <p:nvPr/>
            </p:nvSpPr>
            <p:spPr bwMode="auto">
              <a:xfrm>
                <a:off x="3638" y="854"/>
                <a:ext cx="520" cy="606"/>
              </a:xfrm>
              <a:custGeom>
                <a:avLst/>
                <a:gdLst>
                  <a:gd name="T0" fmla="*/ 37 w 449"/>
                  <a:gd name="T1" fmla="*/ 40 h 524"/>
                  <a:gd name="T2" fmla="*/ 76 w 449"/>
                  <a:gd name="T3" fmla="*/ 35 h 524"/>
                  <a:gd name="T4" fmla="*/ 112 w 449"/>
                  <a:gd name="T5" fmla="*/ 35 h 524"/>
                  <a:gd name="T6" fmla="*/ 134 w 449"/>
                  <a:gd name="T7" fmla="*/ 0 h 524"/>
                  <a:gd name="T8" fmla="*/ 152 w 449"/>
                  <a:gd name="T9" fmla="*/ 44 h 524"/>
                  <a:gd name="T10" fmla="*/ 207 w 449"/>
                  <a:gd name="T11" fmla="*/ 44 h 524"/>
                  <a:gd name="T12" fmla="*/ 237 w 449"/>
                  <a:gd name="T13" fmla="*/ 86 h 524"/>
                  <a:gd name="T14" fmla="*/ 295 w 449"/>
                  <a:gd name="T15" fmla="*/ 74 h 524"/>
                  <a:gd name="T16" fmla="*/ 335 w 449"/>
                  <a:gd name="T17" fmla="*/ 101 h 524"/>
                  <a:gd name="T18" fmla="*/ 408 w 449"/>
                  <a:gd name="T19" fmla="*/ 119 h 524"/>
                  <a:gd name="T20" fmla="*/ 420 w 449"/>
                  <a:gd name="T21" fmla="*/ 150 h 524"/>
                  <a:gd name="T22" fmla="*/ 457 w 449"/>
                  <a:gd name="T23" fmla="*/ 153 h 524"/>
                  <a:gd name="T24" fmla="*/ 447 w 449"/>
                  <a:gd name="T25" fmla="*/ 184 h 524"/>
                  <a:gd name="T26" fmla="*/ 460 w 449"/>
                  <a:gd name="T27" fmla="*/ 220 h 524"/>
                  <a:gd name="T28" fmla="*/ 435 w 449"/>
                  <a:gd name="T29" fmla="*/ 265 h 524"/>
                  <a:gd name="T30" fmla="*/ 453 w 449"/>
                  <a:gd name="T31" fmla="*/ 274 h 524"/>
                  <a:gd name="T32" fmla="*/ 493 w 449"/>
                  <a:gd name="T33" fmla="*/ 226 h 524"/>
                  <a:gd name="T34" fmla="*/ 491 w 449"/>
                  <a:gd name="T35" fmla="*/ 208 h 524"/>
                  <a:gd name="T36" fmla="*/ 508 w 449"/>
                  <a:gd name="T37" fmla="*/ 201 h 524"/>
                  <a:gd name="T38" fmla="*/ 520 w 449"/>
                  <a:gd name="T39" fmla="*/ 226 h 524"/>
                  <a:gd name="T40" fmla="*/ 488 w 449"/>
                  <a:gd name="T41" fmla="*/ 259 h 524"/>
                  <a:gd name="T42" fmla="*/ 475 w 449"/>
                  <a:gd name="T43" fmla="*/ 335 h 524"/>
                  <a:gd name="T44" fmla="*/ 475 w 449"/>
                  <a:gd name="T45" fmla="*/ 465 h 524"/>
                  <a:gd name="T46" fmla="*/ 493 w 449"/>
                  <a:gd name="T47" fmla="*/ 487 h 524"/>
                  <a:gd name="T48" fmla="*/ 486 w 449"/>
                  <a:gd name="T49" fmla="*/ 567 h 524"/>
                  <a:gd name="T50" fmla="*/ 239 w 449"/>
                  <a:gd name="T51" fmla="*/ 606 h 524"/>
                  <a:gd name="T52" fmla="*/ 177 w 449"/>
                  <a:gd name="T53" fmla="*/ 569 h 524"/>
                  <a:gd name="T54" fmla="*/ 191 w 449"/>
                  <a:gd name="T55" fmla="*/ 520 h 524"/>
                  <a:gd name="T56" fmla="*/ 161 w 449"/>
                  <a:gd name="T57" fmla="*/ 468 h 524"/>
                  <a:gd name="T58" fmla="*/ 134 w 449"/>
                  <a:gd name="T59" fmla="*/ 402 h 524"/>
                  <a:gd name="T60" fmla="*/ 65 w 449"/>
                  <a:gd name="T61" fmla="*/ 338 h 524"/>
                  <a:gd name="T62" fmla="*/ 22 w 449"/>
                  <a:gd name="T63" fmla="*/ 338 h 524"/>
                  <a:gd name="T64" fmla="*/ 22 w 449"/>
                  <a:gd name="T65" fmla="*/ 247 h 524"/>
                  <a:gd name="T66" fmla="*/ 0 w 449"/>
                  <a:gd name="T67" fmla="*/ 214 h 524"/>
                  <a:gd name="T68" fmla="*/ 49 w 449"/>
                  <a:gd name="T69" fmla="*/ 162 h 524"/>
                  <a:gd name="T70" fmla="*/ 37 w 449"/>
                  <a:gd name="T71" fmla="*/ 40 h 524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49"/>
                  <a:gd name="T109" fmla="*/ 0 h 524"/>
                  <a:gd name="T110" fmla="*/ 449 w 449"/>
                  <a:gd name="T111" fmla="*/ 524 h 524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49" h="524">
                    <a:moveTo>
                      <a:pt x="32" y="35"/>
                    </a:moveTo>
                    <a:lnTo>
                      <a:pt x="66" y="30"/>
                    </a:lnTo>
                    <a:lnTo>
                      <a:pt x="97" y="30"/>
                    </a:lnTo>
                    <a:lnTo>
                      <a:pt x="116" y="0"/>
                    </a:lnTo>
                    <a:lnTo>
                      <a:pt x="131" y="38"/>
                    </a:lnTo>
                    <a:lnTo>
                      <a:pt x="179" y="38"/>
                    </a:lnTo>
                    <a:lnTo>
                      <a:pt x="205" y="74"/>
                    </a:lnTo>
                    <a:lnTo>
                      <a:pt x="255" y="64"/>
                    </a:lnTo>
                    <a:lnTo>
                      <a:pt x="289" y="87"/>
                    </a:lnTo>
                    <a:lnTo>
                      <a:pt x="352" y="103"/>
                    </a:lnTo>
                    <a:lnTo>
                      <a:pt x="363" y="130"/>
                    </a:lnTo>
                    <a:lnTo>
                      <a:pt x="395" y="132"/>
                    </a:lnTo>
                    <a:lnTo>
                      <a:pt x="386" y="159"/>
                    </a:lnTo>
                    <a:lnTo>
                      <a:pt x="397" y="190"/>
                    </a:lnTo>
                    <a:lnTo>
                      <a:pt x="376" y="229"/>
                    </a:lnTo>
                    <a:lnTo>
                      <a:pt x="391" y="237"/>
                    </a:lnTo>
                    <a:lnTo>
                      <a:pt x="426" y="195"/>
                    </a:lnTo>
                    <a:lnTo>
                      <a:pt x="424" y="180"/>
                    </a:lnTo>
                    <a:lnTo>
                      <a:pt x="439" y="174"/>
                    </a:lnTo>
                    <a:lnTo>
                      <a:pt x="449" y="195"/>
                    </a:lnTo>
                    <a:lnTo>
                      <a:pt x="421" y="224"/>
                    </a:lnTo>
                    <a:lnTo>
                      <a:pt x="410" y="290"/>
                    </a:lnTo>
                    <a:lnTo>
                      <a:pt x="410" y="402"/>
                    </a:lnTo>
                    <a:lnTo>
                      <a:pt x="426" y="421"/>
                    </a:lnTo>
                    <a:lnTo>
                      <a:pt x="420" y="490"/>
                    </a:lnTo>
                    <a:lnTo>
                      <a:pt x="206" y="524"/>
                    </a:lnTo>
                    <a:lnTo>
                      <a:pt x="153" y="492"/>
                    </a:lnTo>
                    <a:lnTo>
                      <a:pt x="165" y="450"/>
                    </a:lnTo>
                    <a:lnTo>
                      <a:pt x="139" y="405"/>
                    </a:lnTo>
                    <a:lnTo>
                      <a:pt x="116" y="348"/>
                    </a:lnTo>
                    <a:lnTo>
                      <a:pt x="56" y="292"/>
                    </a:lnTo>
                    <a:lnTo>
                      <a:pt x="19" y="292"/>
                    </a:lnTo>
                    <a:lnTo>
                      <a:pt x="19" y="214"/>
                    </a:lnTo>
                    <a:lnTo>
                      <a:pt x="0" y="185"/>
                    </a:lnTo>
                    <a:lnTo>
                      <a:pt x="42" y="140"/>
                    </a:lnTo>
                    <a:lnTo>
                      <a:pt x="32" y="3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76" name="Freeform 40"/>
              <p:cNvSpPr>
                <a:spLocks/>
              </p:cNvSpPr>
              <p:nvPr/>
            </p:nvSpPr>
            <p:spPr bwMode="auto">
              <a:xfrm>
                <a:off x="3841" y="767"/>
                <a:ext cx="560" cy="242"/>
              </a:xfrm>
              <a:custGeom>
                <a:avLst/>
                <a:gdLst>
                  <a:gd name="T0" fmla="*/ 0 w 483"/>
                  <a:gd name="T1" fmla="*/ 133 h 209"/>
                  <a:gd name="T2" fmla="*/ 125 w 483"/>
                  <a:gd name="T3" fmla="*/ 0 h 209"/>
                  <a:gd name="T4" fmla="*/ 103 w 483"/>
                  <a:gd name="T5" fmla="*/ 54 h 209"/>
                  <a:gd name="T6" fmla="*/ 119 w 483"/>
                  <a:gd name="T7" fmla="*/ 72 h 209"/>
                  <a:gd name="T8" fmla="*/ 159 w 483"/>
                  <a:gd name="T9" fmla="*/ 49 h 209"/>
                  <a:gd name="T10" fmla="*/ 245 w 483"/>
                  <a:gd name="T11" fmla="*/ 82 h 209"/>
                  <a:gd name="T12" fmla="*/ 283 w 483"/>
                  <a:gd name="T13" fmla="*/ 54 h 209"/>
                  <a:gd name="T14" fmla="*/ 399 w 483"/>
                  <a:gd name="T15" fmla="*/ 39 h 209"/>
                  <a:gd name="T16" fmla="*/ 421 w 483"/>
                  <a:gd name="T17" fmla="*/ 73 h 209"/>
                  <a:gd name="T18" fmla="*/ 466 w 483"/>
                  <a:gd name="T19" fmla="*/ 66 h 209"/>
                  <a:gd name="T20" fmla="*/ 554 w 483"/>
                  <a:gd name="T21" fmla="*/ 101 h 209"/>
                  <a:gd name="T22" fmla="*/ 560 w 483"/>
                  <a:gd name="T23" fmla="*/ 127 h 209"/>
                  <a:gd name="T24" fmla="*/ 464 w 483"/>
                  <a:gd name="T25" fmla="*/ 149 h 209"/>
                  <a:gd name="T26" fmla="*/ 436 w 483"/>
                  <a:gd name="T27" fmla="*/ 133 h 209"/>
                  <a:gd name="T28" fmla="*/ 387 w 483"/>
                  <a:gd name="T29" fmla="*/ 139 h 209"/>
                  <a:gd name="T30" fmla="*/ 332 w 483"/>
                  <a:gd name="T31" fmla="*/ 173 h 209"/>
                  <a:gd name="T32" fmla="*/ 305 w 483"/>
                  <a:gd name="T33" fmla="*/ 174 h 209"/>
                  <a:gd name="T34" fmla="*/ 284 w 483"/>
                  <a:gd name="T35" fmla="*/ 149 h 209"/>
                  <a:gd name="T36" fmla="*/ 253 w 483"/>
                  <a:gd name="T37" fmla="*/ 240 h 209"/>
                  <a:gd name="T38" fmla="*/ 217 w 483"/>
                  <a:gd name="T39" fmla="*/ 242 h 209"/>
                  <a:gd name="T40" fmla="*/ 202 w 483"/>
                  <a:gd name="T41" fmla="*/ 206 h 209"/>
                  <a:gd name="T42" fmla="*/ 128 w 483"/>
                  <a:gd name="T43" fmla="*/ 189 h 209"/>
                  <a:gd name="T44" fmla="*/ 92 w 483"/>
                  <a:gd name="T45" fmla="*/ 163 h 209"/>
                  <a:gd name="T46" fmla="*/ 30 w 483"/>
                  <a:gd name="T47" fmla="*/ 173 h 209"/>
                  <a:gd name="T48" fmla="*/ 0 w 483"/>
                  <a:gd name="T49" fmla="*/ 133 h 20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83"/>
                  <a:gd name="T76" fmla="*/ 0 h 209"/>
                  <a:gd name="T77" fmla="*/ 483 w 483"/>
                  <a:gd name="T78" fmla="*/ 209 h 20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83" h="209">
                    <a:moveTo>
                      <a:pt x="0" y="115"/>
                    </a:moveTo>
                    <a:lnTo>
                      <a:pt x="108" y="0"/>
                    </a:lnTo>
                    <a:lnTo>
                      <a:pt x="89" y="47"/>
                    </a:lnTo>
                    <a:lnTo>
                      <a:pt x="103" y="62"/>
                    </a:lnTo>
                    <a:lnTo>
                      <a:pt x="137" y="42"/>
                    </a:lnTo>
                    <a:lnTo>
                      <a:pt x="211" y="71"/>
                    </a:lnTo>
                    <a:lnTo>
                      <a:pt x="244" y="47"/>
                    </a:lnTo>
                    <a:lnTo>
                      <a:pt x="344" y="34"/>
                    </a:lnTo>
                    <a:lnTo>
                      <a:pt x="363" y="63"/>
                    </a:lnTo>
                    <a:lnTo>
                      <a:pt x="402" y="57"/>
                    </a:lnTo>
                    <a:lnTo>
                      <a:pt x="478" y="87"/>
                    </a:lnTo>
                    <a:lnTo>
                      <a:pt x="483" y="110"/>
                    </a:lnTo>
                    <a:lnTo>
                      <a:pt x="400" y="129"/>
                    </a:lnTo>
                    <a:lnTo>
                      <a:pt x="376" y="115"/>
                    </a:lnTo>
                    <a:lnTo>
                      <a:pt x="334" y="120"/>
                    </a:lnTo>
                    <a:lnTo>
                      <a:pt x="286" y="149"/>
                    </a:lnTo>
                    <a:lnTo>
                      <a:pt x="263" y="150"/>
                    </a:lnTo>
                    <a:lnTo>
                      <a:pt x="245" y="129"/>
                    </a:lnTo>
                    <a:lnTo>
                      <a:pt x="218" y="207"/>
                    </a:lnTo>
                    <a:lnTo>
                      <a:pt x="187" y="209"/>
                    </a:lnTo>
                    <a:lnTo>
                      <a:pt x="174" y="178"/>
                    </a:lnTo>
                    <a:lnTo>
                      <a:pt x="110" y="163"/>
                    </a:lnTo>
                    <a:lnTo>
                      <a:pt x="79" y="141"/>
                    </a:lnTo>
                    <a:lnTo>
                      <a:pt x="26" y="149"/>
                    </a:lnTo>
                    <a:lnTo>
                      <a:pt x="0" y="11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77" name="Freeform 41"/>
              <p:cNvSpPr>
                <a:spLocks/>
              </p:cNvSpPr>
              <p:nvPr/>
            </p:nvSpPr>
            <p:spPr bwMode="auto">
              <a:xfrm>
                <a:off x="4228" y="937"/>
                <a:ext cx="402" cy="542"/>
              </a:xfrm>
              <a:custGeom>
                <a:avLst/>
                <a:gdLst>
                  <a:gd name="T0" fmla="*/ 101 w 345"/>
                  <a:gd name="T1" fmla="*/ 23 h 468"/>
                  <a:gd name="T2" fmla="*/ 116 w 345"/>
                  <a:gd name="T3" fmla="*/ 57 h 468"/>
                  <a:gd name="T4" fmla="*/ 88 w 345"/>
                  <a:gd name="T5" fmla="*/ 76 h 468"/>
                  <a:gd name="T6" fmla="*/ 86 w 345"/>
                  <a:gd name="T7" fmla="*/ 163 h 468"/>
                  <a:gd name="T8" fmla="*/ 71 w 345"/>
                  <a:gd name="T9" fmla="*/ 107 h 468"/>
                  <a:gd name="T10" fmla="*/ 13 w 345"/>
                  <a:gd name="T11" fmla="*/ 161 h 468"/>
                  <a:gd name="T12" fmla="*/ 0 w 345"/>
                  <a:gd name="T13" fmla="*/ 316 h 468"/>
                  <a:gd name="T14" fmla="*/ 37 w 345"/>
                  <a:gd name="T15" fmla="*/ 393 h 468"/>
                  <a:gd name="T16" fmla="*/ 42 w 345"/>
                  <a:gd name="T17" fmla="*/ 432 h 468"/>
                  <a:gd name="T18" fmla="*/ 43 w 345"/>
                  <a:gd name="T19" fmla="*/ 464 h 468"/>
                  <a:gd name="T20" fmla="*/ 42 w 345"/>
                  <a:gd name="T21" fmla="*/ 492 h 468"/>
                  <a:gd name="T22" fmla="*/ 34 w 345"/>
                  <a:gd name="T23" fmla="*/ 542 h 468"/>
                  <a:gd name="T24" fmla="*/ 191 w 345"/>
                  <a:gd name="T25" fmla="*/ 533 h 468"/>
                  <a:gd name="T26" fmla="*/ 399 w 345"/>
                  <a:gd name="T27" fmla="*/ 514 h 468"/>
                  <a:gd name="T28" fmla="*/ 362 w 345"/>
                  <a:gd name="T29" fmla="*/ 503 h 468"/>
                  <a:gd name="T30" fmla="*/ 341 w 345"/>
                  <a:gd name="T31" fmla="*/ 475 h 468"/>
                  <a:gd name="T32" fmla="*/ 372 w 345"/>
                  <a:gd name="T33" fmla="*/ 451 h 468"/>
                  <a:gd name="T34" fmla="*/ 372 w 345"/>
                  <a:gd name="T35" fmla="*/ 420 h 468"/>
                  <a:gd name="T36" fmla="*/ 357 w 345"/>
                  <a:gd name="T37" fmla="*/ 395 h 468"/>
                  <a:gd name="T38" fmla="*/ 372 w 345"/>
                  <a:gd name="T39" fmla="*/ 376 h 468"/>
                  <a:gd name="T40" fmla="*/ 400 w 345"/>
                  <a:gd name="T41" fmla="*/ 378 h 468"/>
                  <a:gd name="T42" fmla="*/ 395 w 345"/>
                  <a:gd name="T43" fmla="*/ 303 h 468"/>
                  <a:gd name="T44" fmla="*/ 387 w 345"/>
                  <a:gd name="T45" fmla="*/ 258 h 468"/>
                  <a:gd name="T46" fmla="*/ 371 w 345"/>
                  <a:gd name="T47" fmla="*/ 230 h 468"/>
                  <a:gd name="T48" fmla="*/ 354 w 345"/>
                  <a:gd name="T49" fmla="*/ 213 h 468"/>
                  <a:gd name="T50" fmla="*/ 328 w 345"/>
                  <a:gd name="T51" fmla="*/ 207 h 468"/>
                  <a:gd name="T52" fmla="*/ 304 w 345"/>
                  <a:gd name="T53" fmla="*/ 207 h 468"/>
                  <a:gd name="T54" fmla="*/ 277 w 345"/>
                  <a:gd name="T55" fmla="*/ 243 h 468"/>
                  <a:gd name="T56" fmla="*/ 260 w 345"/>
                  <a:gd name="T57" fmla="*/ 255 h 468"/>
                  <a:gd name="T58" fmla="*/ 249 w 345"/>
                  <a:gd name="T59" fmla="*/ 258 h 468"/>
                  <a:gd name="T60" fmla="*/ 235 w 345"/>
                  <a:gd name="T61" fmla="*/ 252 h 468"/>
                  <a:gd name="T62" fmla="*/ 232 w 345"/>
                  <a:gd name="T63" fmla="*/ 236 h 468"/>
                  <a:gd name="T64" fmla="*/ 235 w 345"/>
                  <a:gd name="T65" fmla="*/ 225 h 468"/>
                  <a:gd name="T66" fmla="*/ 247 w 345"/>
                  <a:gd name="T67" fmla="*/ 213 h 468"/>
                  <a:gd name="T68" fmla="*/ 259 w 345"/>
                  <a:gd name="T69" fmla="*/ 207 h 468"/>
                  <a:gd name="T70" fmla="*/ 269 w 345"/>
                  <a:gd name="T71" fmla="*/ 206 h 468"/>
                  <a:gd name="T72" fmla="*/ 269 w 345"/>
                  <a:gd name="T73" fmla="*/ 185 h 468"/>
                  <a:gd name="T74" fmla="*/ 299 w 345"/>
                  <a:gd name="T75" fmla="*/ 163 h 468"/>
                  <a:gd name="T76" fmla="*/ 269 w 345"/>
                  <a:gd name="T77" fmla="*/ 91 h 468"/>
                  <a:gd name="T78" fmla="*/ 269 w 345"/>
                  <a:gd name="T79" fmla="*/ 58 h 468"/>
                  <a:gd name="T80" fmla="*/ 219 w 345"/>
                  <a:gd name="T81" fmla="*/ 45 h 468"/>
                  <a:gd name="T82" fmla="*/ 146 w 345"/>
                  <a:gd name="T83" fmla="*/ 0 h 468"/>
                  <a:gd name="T84" fmla="*/ 101 w 345"/>
                  <a:gd name="T85" fmla="*/ 23 h 46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45"/>
                  <a:gd name="T130" fmla="*/ 0 h 468"/>
                  <a:gd name="T131" fmla="*/ 345 w 345"/>
                  <a:gd name="T132" fmla="*/ 468 h 468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45" h="468">
                    <a:moveTo>
                      <a:pt x="87" y="20"/>
                    </a:moveTo>
                    <a:lnTo>
                      <a:pt x="100" y="49"/>
                    </a:lnTo>
                    <a:lnTo>
                      <a:pt x="76" y="66"/>
                    </a:lnTo>
                    <a:lnTo>
                      <a:pt x="74" y="141"/>
                    </a:lnTo>
                    <a:lnTo>
                      <a:pt x="61" y="92"/>
                    </a:lnTo>
                    <a:lnTo>
                      <a:pt x="11" y="139"/>
                    </a:lnTo>
                    <a:lnTo>
                      <a:pt x="0" y="273"/>
                    </a:lnTo>
                    <a:lnTo>
                      <a:pt x="32" y="339"/>
                    </a:lnTo>
                    <a:lnTo>
                      <a:pt x="36" y="373"/>
                    </a:lnTo>
                    <a:lnTo>
                      <a:pt x="37" y="401"/>
                    </a:lnTo>
                    <a:lnTo>
                      <a:pt x="36" y="425"/>
                    </a:lnTo>
                    <a:lnTo>
                      <a:pt x="29" y="468"/>
                    </a:lnTo>
                    <a:lnTo>
                      <a:pt x="165" y="460"/>
                    </a:lnTo>
                    <a:lnTo>
                      <a:pt x="344" y="444"/>
                    </a:lnTo>
                    <a:lnTo>
                      <a:pt x="312" y="434"/>
                    </a:lnTo>
                    <a:lnTo>
                      <a:pt x="294" y="410"/>
                    </a:lnTo>
                    <a:lnTo>
                      <a:pt x="321" y="389"/>
                    </a:lnTo>
                    <a:lnTo>
                      <a:pt x="321" y="363"/>
                    </a:lnTo>
                    <a:lnTo>
                      <a:pt x="308" y="341"/>
                    </a:lnTo>
                    <a:lnTo>
                      <a:pt x="321" y="325"/>
                    </a:lnTo>
                    <a:lnTo>
                      <a:pt x="345" y="326"/>
                    </a:lnTo>
                    <a:lnTo>
                      <a:pt x="341" y="262"/>
                    </a:lnTo>
                    <a:lnTo>
                      <a:pt x="334" y="223"/>
                    </a:lnTo>
                    <a:lnTo>
                      <a:pt x="320" y="199"/>
                    </a:lnTo>
                    <a:lnTo>
                      <a:pt x="305" y="184"/>
                    </a:lnTo>
                    <a:lnTo>
                      <a:pt x="283" y="179"/>
                    </a:lnTo>
                    <a:lnTo>
                      <a:pt x="262" y="179"/>
                    </a:lnTo>
                    <a:lnTo>
                      <a:pt x="239" y="210"/>
                    </a:lnTo>
                    <a:lnTo>
                      <a:pt x="224" y="220"/>
                    </a:lnTo>
                    <a:lnTo>
                      <a:pt x="215" y="223"/>
                    </a:lnTo>
                    <a:lnTo>
                      <a:pt x="203" y="218"/>
                    </a:lnTo>
                    <a:lnTo>
                      <a:pt x="200" y="204"/>
                    </a:lnTo>
                    <a:lnTo>
                      <a:pt x="203" y="194"/>
                    </a:lnTo>
                    <a:lnTo>
                      <a:pt x="213" y="184"/>
                    </a:lnTo>
                    <a:lnTo>
                      <a:pt x="223" y="179"/>
                    </a:lnTo>
                    <a:lnTo>
                      <a:pt x="232" y="178"/>
                    </a:lnTo>
                    <a:lnTo>
                      <a:pt x="232" y="160"/>
                    </a:lnTo>
                    <a:lnTo>
                      <a:pt x="258" y="141"/>
                    </a:lnTo>
                    <a:lnTo>
                      <a:pt x="232" y="79"/>
                    </a:lnTo>
                    <a:lnTo>
                      <a:pt x="232" y="50"/>
                    </a:lnTo>
                    <a:lnTo>
                      <a:pt x="189" y="39"/>
                    </a:lnTo>
                    <a:lnTo>
                      <a:pt x="126" y="0"/>
                    </a:lnTo>
                    <a:lnTo>
                      <a:pt x="87" y="2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78" name="Freeform 42"/>
              <p:cNvSpPr>
                <a:spLocks/>
              </p:cNvSpPr>
              <p:nvPr/>
            </p:nvSpPr>
            <p:spPr bwMode="auto">
              <a:xfrm>
                <a:off x="3793" y="1418"/>
                <a:ext cx="433" cy="715"/>
              </a:xfrm>
              <a:custGeom>
                <a:avLst/>
                <a:gdLst>
                  <a:gd name="T0" fmla="*/ 80 w 374"/>
                  <a:gd name="T1" fmla="*/ 42 h 618"/>
                  <a:gd name="T2" fmla="*/ 329 w 374"/>
                  <a:gd name="T3" fmla="*/ 0 h 618"/>
                  <a:gd name="T4" fmla="*/ 368 w 374"/>
                  <a:gd name="T5" fmla="*/ 88 h 618"/>
                  <a:gd name="T6" fmla="*/ 418 w 374"/>
                  <a:gd name="T7" fmla="*/ 454 h 618"/>
                  <a:gd name="T8" fmla="*/ 433 w 374"/>
                  <a:gd name="T9" fmla="*/ 502 h 618"/>
                  <a:gd name="T10" fmla="*/ 394 w 374"/>
                  <a:gd name="T11" fmla="*/ 599 h 618"/>
                  <a:gd name="T12" fmla="*/ 394 w 374"/>
                  <a:gd name="T13" fmla="*/ 666 h 618"/>
                  <a:gd name="T14" fmla="*/ 350 w 374"/>
                  <a:gd name="T15" fmla="*/ 659 h 618"/>
                  <a:gd name="T16" fmla="*/ 351 w 374"/>
                  <a:gd name="T17" fmla="*/ 715 h 618"/>
                  <a:gd name="T18" fmla="*/ 304 w 374"/>
                  <a:gd name="T19" fmla="*/ 693 h 618"/>
                  <a:gd name="T20" fmla="*/ 280 w 374"/>
                  <a:gd name="T21" fmla="*/ 700 h 618"/>
                  <a:gd name="T22" fmla="*/ 244 w 374"/>
                  <a:gd name="T23" fmla="*/ 695 h 618"/>
                  <a:gd name="T24" fmla="*/ 219 w 374"/>
                  <a:gd name="T25" fmla="*/ 609 h 618"/>
                  <a:gd name="T26" fmla="*/ 168 w 374"/>
                  <a:gd name="T27" fmla="*/ 583 h 618"/>
                  <a:gd name="T28" fmla="*/ 168 w 374"/>
                  <a:gd name="T29" fmla="*/ 492 h 618"/>
                  <a:gd name="T30" fmla="*/ 118 w 374"/>
                  <a:gd name="T31" fmla="*/ 502 h 618"/>
                  <a:gd name="T32" fmla="*/ 89 w 374"/>
                  <a:gd name="T33" fmla="*/ 435 h 618"/>
                  <a:gd name="T34" fmla="*/ 0 w 374"/>
                  <a:gd name="T35" fmla="*/ 356 h 618"/>
                  <a:gd name="T36" fmla="*/ 65 w 374"/>
                  <a:gd name="T37" fmla="*/ 234 h 618"/>
                  <a:gd name="T38" fmla="*/ 46 w 374"/>
                  <a:gd name="T39" fmla="*/ 176 h 618"/>
                  <a:gd name="T40" fmla="*/ 112 w 374"/>
                  <a:gd name="T41" fmla="*/ 164 h 618"/>
                  <a:gd name="T42" fmla="*/ 118 w 374"/>
                  <a:gd name="T43" fmla="*/ 84 h 618"/>
                  <a:gd name="T44" fmla="*/ 80 w 374"/>
                  <a:gd name="T45" fmla="*/ 42 h 61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374"/>
                  <a:gd name="T70" fmla="*/ 0 h 618"/>
                  <a:gd name="T71" fmla="*/ 374 w 374"/>
                  <a:gd name="T72" fmla="*/ 618 h 61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374" h="618">
                    <a:moveTo>
                      <a:pt x="69" y="36"/>
                    </a:moveTo>
                    <a:lnTo>
                      <a:pt x="284" y="0"/>
                    </a:lnTo>
                    <a:lnTo>
                      <a:pt x="318" y="76"/>
                    </a:lnTo>
                    <a:lnTo>
                      <a:pt x="361" y="392"/>
                    </a:lnTo>
                    <a:lnTo>
                      <a:pt x="374" y="434"/>
                    </a:lnTo>
                    <a:lnTo>
                      <a:pt x="340" y="518"/>
                    </a:lnTo>
                    <a:lnTo>
                      <a:pt x="340" y="576"/>
                    </a:lnTo>
                    <a:lnTo>
                      <a:pt x="302" y="570"/>
                    </a:lnTo>
                    <a:lnTo>
                      <a:pt x="303" y="618"/>
                    </a:lnTo>
                    <a:lnTo>
                      <a:pt x="263" y="599"/>
                    </a:lnTo>
                    <a:lnTo>
                      <a:pt x="242" y="605"/>
                    </a:lnTo>
                    <a:lnTo>
                      <a:pt x="211" y="601"/>
                    </a:lnTo>
                    <a:lnTo>
                      <a:pt x="189" y="526"/>
                    </a:lnTo>
                    <a:lnTo>
                      <a:pt x="145" y="504"/>
                    </a:lnTo>
                    <a:lnTo>
                      <a:pt x="145" y="425"/>
                    </a:lnTo>
                    <a:lnTo>
                      <a:pt x="102" y="434"/>
                    </a:lnTo>
                    <a:lnTo>
                      <a:pt x="77" y="376"/>
                    </a:lnTo>
                    <a:lnTo>
                      <a:pt x="0" y="308"/>
                    </a:lnTo>
                    <a:lnTo>
                      <a:pt x="56" y="202"/>
                    </a:lnTo>
                    <a:lnTo>
                      <a:pt x="40" y="152"/>
                    </a:lnTo>
                    <a:lnTo>
                      <a:pt x="97" y="142"/>
                    </a:lnTo>
                    <a:lnTo>
                      <a:pt x="102" y="73"/>
                    </a:lnTo>
                    <a:lnTo>
                      <a:pt x="69" y="3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79" name="Freeform 43"/>
              <p:cNvSpPr>
                <a:spLocks/>
              </p:cNvSpPr>
              <p:nvPr/>
            </p:nvSpPr>
            <p:spPr bwMode="auto">
              <a:xfrm>
                <a:off x="3407" y="1707"/>
                <a:ext cx="688" cy="566"/>
              </a:xfrm>
              <a:custGeom>
                <a:avLst/>
                <a:gdLst>
                  <a:gd name="T0" fmla="*/ 0 w 594"/>
                  <a:gd name="T1" fmla="*/ 19 h 489"/>
                  <a:gd name="T2" fmla="*/ 301 w 594"/>
                  <a:gd name="T3" fmla="*/ 0 h 489"/>
                  <a:gd name="T4" fmla="*/ 365 w 594"/>
                  <a:gd name="T5" fmla="*/ 0 h 489"/>
                  <a:gd name="T6" fmla="*/ 413 w 594"/>
                  <a:gd name="T7" fmla="*/ 17 h 489"/>
                  <a:gd name="T8" fmla="*/ 387 w 594"/>
                  <a:gd name="T9" fmla="*/ 66 h 489"/>
                  <a:gd name="T10" fmla="*/ 475 w 594"/>
                  <a:gd name="T11" fmla="*/ 146 h 489"/>
                  <a:gd name="T12" fmla="*/ 504 w 594"/>
                  <a:gd name="T13" fmla="*/ 213 h 489"/>
                  <a:gd name="T14" fmla="*/ 556 w 594"/>
                  <a:gd name="T15" fmla="*/ 197 h 489"/>
                  <a:gd name="T16" fmla="*/ 554 w 594"/>
                  <a:gd name="T17" fmla="*/ 292 h 489"/>
                  <a:gd name="T18" fmla="*/ 606 w 594"/>
                  <a:gd name="T19" fmla="*/ 319 h 489"/>
                  <a:gd name="T20" fmla="*/ 630 w 594"/>
                  <a:gd name="T21" fmla="*/ 404 h 489"/>
                  <a:gd name="T22" fmla="*/ 668 w 594"/>
                  <a:gd name="T23" fmla="*/ 411 h 489"/>
                  <a:gd name="T24" fmla="*/ 688 w 594"/>
                  <a:gd name="T25" fmla="*/ 447 h 489"/>
                  <a:gd name="T26" fmla="*/ 642 w 594"/>
                  <a:gd name="T27" fmla="*/ 495 h 489"/>
                  <a:gd name="T28" fmla="*/ 627 w 594"/>
                  <a:gd name="T29" fmla="*/ 551 h 489"/>
                  <a:gd name="T30" fmla="*/ 562 w 594"/>
                  <a:gd name="T31" fmla="*/ 566 h 489"/>
                  <a:gd name="T32" fmla="*/ 578 w 594"/>
                  <a:gd name="T33" fmla="*/ 505 h 489"/>
                  <a:gd name="T34" fmla="*/ 320 w 594"/>
                  <a:gd name="T35" fmla="*/ 527 h 489"/>
                  <a:gd name="T36" fmla="*/ 136 w 594"/>
                  <a:gd name="T37" fmla="*/ 550 h 489"/>
                  <a:gd name="T38" fmla="*/ 124 w 594"/>
                  <a:gd name="T39" fmla="*/ 490 h 489"/>
                  <a:gd name="T40" fmla="*/ 111 w 594"/>
                  <a:gd name="T41" fmla="*/ 309 h 489"/>
                  <a:gd name="T42" fmla="*/ 109 w 594"/>
                  <a:gd name="T43" fmla="*/ 210 h 489"/>
                  <a:gd name="T44" fmla="*/ 47 w 594"/>
                  <a:gd name="T45" fmla="*/ 164 h 489"/>
                  <a:gd name="T46" fmla="*/ 69 w 594"/>
                  <a:gd name="T47" fmla="*/ 124 h 489"/>
                  <a:gd name="T48" fmla="*/ 39 w 594"/>
                  <a:gd name="T49" fmla="*/ 101 h 489"/>
                  <a:gd name="T50" fmla="*/ 0 w 594"/>
                  <a:gd name="T51" fmla="*/ 19 h 489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594"/>
                  <a:gd name="T79" fmla="*/ 0 h 489"/>
                  <a:gd name="T80" fmla="*/ 594 w 594"/>
                  <a:gd name="T81" fmla="*/ 489 h 489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594" h="489">
                    <a:moveTo>
                      <a:pt x="0" y="16"/>
                    </a:moveTo>
                    <a:lnTo>
                      <a:pt x="260" y="0"/>
                    </a:lnTo>
                    <a:lnTo>
                      <a:pt x="315" y="0"/>
                    </a:lnTo>
                    <a:lnTo>
                      <a:pt x="357" y="15"/>
                    </a:lnTo>
                    <a:lnTo>
                      <a:pt x="334" y="57"/>
                    </a:lnTo>
                    <a:lnTo>
                      <a:pt x="410" y="126"/>
                    </a:lnTo>
                    <a:lnTo>
                      <a:pt x="435" y="184"/>
                    </a:lnTo>
                    <a:lnTo>
                      <a:pt x="480" y="170"/>
                    </a:lnTo>
                    <a:lnTo>
                      <a:pt x="478" y="252"/>
                    </a:lnTo>
                    <a:lnTo>
                      <a:pt x="523" y="276"/>
                    </a:lnTo>
                    <a:lnTo>
                      <a:pt x="544" y="349"/>
                    </a:lnTo>
                    <a:lnTo>
                      <a:pt x="577" y="355"/>
                    </a:lnTo>
                    <a:lnTo>
                      <a:pt x="594" y="386"/>
                    </a:lnTo>
                    <a:lnTo>
                      <a:pt x="554" y="428"/>
                    </a:lnTo>
                    <a:lnTo>
                      <a:pt x="541" y="476"/>
                    </a:lnTo>
                    <a:lnTo>
                      <a:pt x="485" y="489"/>
                    </a:lnTo>
                    <a:lnTo>
                      <a:pt x="499" y="436"/>
                    </a:lnTo>
                    <a:lnTo>
                      <a:pt x="276" y="455"/>
                    </a:lnTo>
                    <a:lnTo>
                      <a:pt x="117" y="475"/>
                    </a:lnTo>
                    <a:lnTo>
                      <a:pt x="107" y="423"/>
                    </a:lnTo>
                    <a:lnTo>
                      <a:pt x="96" y="267"/>
                    </a:lnTo>
                    <a:lnTo>
                      <a:pt x="94" y="181"/>
                    </a:lnTo>
                    <a:lnTo>
                      <a:pt x="41" y="142"/>
                    </a:lnTo>
                    <a:lnTo>
                      <a:pt x="60" y="107"/>
                    </a:lnTo>
                    <a:lnTo>
                      <a:pt x="34" y="87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80" name="Freeform 44"/>
              <p:cNvSpPr>
                <a:spLocks/>
              </p:cNvSpPr>
              <p:nvPr/>
            </p:nvSpPr>
            <p:spPr bwMode="auto">
              <a:xfrm>
                <a:off x="4161" y="1468"/>
                <a:ext cx="336" cy="553"/>
              </a:xfrm>
              <a:custGeom>
                <a:avLst/>
                <a:gdLst>
                  <a:gd name="T0" fmla="*/ 0 w 290"/>
                  <a:gd name="T1" fmla="*/ 39 h 477"/>
                  <a:gd name="T2" fmla="*/ 39 w 290"/>
                  <a:gd name="T3" fmla="*/ 59 h 477"/>
                  <a:gd name="T4" fmla="*/ 76 w 290"/>
                  <a:gd name="T5" fmla="*/ 56 h 477"/>
                  <a:gd name="T6" fmla="*/ 89 w 290"/>
                  <a:gd name="T7" fmla="*/ 44 h 477"/>
                  <a:gd name="T8" fmla="*/ 98 w 290"/>
                  <a:gd name="T9" fmla="*/ 10 h 477"/>
                  <a:gd name="T10" fmla="*/ 262 w 290"/>
                  <a:gd name="T11" fmla="*/ 0 h 477"/>
                  <a:gd name="T12" fmla="*/ 336 w 290"/>
                  <a:gd name="T13" fmla="*/ 391 h 477"/>
                  <a:gd name="T14" fmla="*/ 331 w 290"/>
                  <a:gd name="T15" fmla="*/ 387 h 477"/>
                  <a:gd name="T16" fmla="*/ 275 w 290"/>
                  <a:gd name="T17" fmla="*/ 409 h 477"/>
                  <a:gd name="T18" fmla="*/ 235 w 290"/>
                  <a:gd name="T19" fmla="*/ 515 h 477"/>
                  <a:gd name="T20" fmla="*/ 177 w 290"/>
                  <a:gd name="T21" fmla="*/ 500 h 477"/>
                  <a:gd name="T22" fmla="*/ 110 w 290"/>
                  <a:gd name="T23" fmla="*/ 539 h 477"/>
                  <a:gd name="T24" fmla="*/ 22 w 290"/>
                  <a:gd name="T25" fmla="*/ 553 h 477"/>
                  <a:gd name="T26" fmla="*/ 61 w 290"/>
                  <a:gd name="T27" fmla="*/ 451 h 477"/>
                  <a:gd name="T28" fmla="*/ 45 w 290"/>
                  <a:gd name="T29" fmla="*/ 393 h 477"/>
                  <a:gd name="T30" fmla="*/ 0 w 290"/>
                  <a:gd name="T31" fmla="*/ 39 h 47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90"/>
                  <a:gd name="T49" fmla="*/ 0 h 477"/>
                  <a:gd name="T50" fmla="*/ 290 w 290"/>
                  <a:gd name="T51" fmla="*/ 477 h 477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90" h="477">
                    <a:moveTo>
                      <a:pt x="0" y="34"/>
                    </a:moveTo>
                    <a:lnTo>
                      <a:pt x="34" y="51"/>
                    </a:lnTo>
                    <a:lnTo>
                      <a:pt x="66" y="48"/>
                    </a:lnTo>
                    <a:lnTo>
                      <a:pt x="77" y="38"/>
                    </a:lnTo>
                    <a:lnTo>
                      <a:pt x="85" y="9"/>
                    </a:lnTo>
                    <a:lnTo>
                      <a:pt x="226" y="0"/>
                    </a:lnTo>
                    <a:lnTo>
                      <a:pt x="290" y="337"/>
                    </a:lnTo>
                    <a:lnTo>
                      <a:pt x="286" y="334"/>
                    </a:lnTo>
                    <a:lnTo>
                      <a:pt x="237" y="353"/>
                    </a:lnTo>
                    <a:lnTo>
                      <a:pt x="203" y="444"/>
                    </a:lnTo>
                    <a:lnTo>
                      <a:pt x="153" y="431"/>
                    </a:lnTo>
                    <a:lnTo>
                      <a:pt x="95" y="465"/>
                    </a:lnTo>
                    <a:lnTo>
                      <a:pt x="19" y="477"/>
                    </a:lnTo>
                    <a:lnTo>
                      <a:pt x="53" y="389"/>
                    </a:lnTo>
                    <a:lnTo>
                      <a:pt x="39" y="339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81" name="Freeform 45"/>
              <p:cNvSpPr>
                <a:spLocks/>
              </p:cNvSpPr>
              <p:nvPr/>
            </p:nvSpPr>
            <p:spPr bwMode="auto">
              <a:xfrm>
                <a:off x="4423" y="1356"/>
                <a:ext cx="434" cy="499"/>
              </a:xfrm>
              <a:custGeom>
                <a:avLst/>
                <a:gdLst>
                  <a:gd name="T0" fmla="*/ 0 w 432"/>
                  <a:gd name="T1" fmla="*/ 112 h 499"/>
                  <a:gd name="T2" fmla="*/ 195 w 432"/>
                  <a:gd name="T3" fmla="*/ 94 h 499"/>
                  <a:gd name="T4" fmla="*/ 235 w 432"/>
                  <a:gd name="T5" fmla="*/ 101 h 499"/>
                  <a:gd name="T6" fmla="*/ 327 w 432"/>
                  <a:gd name="T7" fmla="*/ 58 h 499"/>
                  <a:gd name="T8" fmla="*/ 347 w 432"/>
                  <a:gd name="T9" fmla="*/ 19 h 499"/>
                  <a:gd name="T10" fmla="*/ 402 w 432"/>
                  <a:gd name="T11" fmla="*/ 0 h 499"/>
                  <a:gd name="T12" fmla="*/ 432 w 432"/>
                  <a:gd name="T13" fmla="*/ 189 h 499"/>
                  <a:gd name="T14" fmla="*/ 409 w 432"/>
                  <a:gd name="T15" fmla="*/ 210 h 499"/>
                  <a:gd name="T16" fmla="*/ 415 w 432"/>
                  <a:gd name="T17" fmla="*/ 340 h 499"/>
                  <a:gd name="T18" fmla="*/ 372 w 432"/>
                  <a:gd name="T19" fmla="*/ 351 h 499"/>
                  <a:gd name="T20" fmla="*/ 347 w 432"/>
                  <a:gd name="T21" fmla="*/ 424 h 499"/>
                  <a:gd name="T22" fmla="*/ 314 w 432"/>
                  <a:gd name="T23" fmla="*/ 414 h 499"/>
                  <a:gd name="T24" fmla="*/ 302 w 432"/>
                  <a:gd name="T25" fmla="*/ 499 h 499"/>
                  <a:gd name="T26" fmla="*/ 254 w 432"/>
                  <a:gd name="T27" fmla="*/ 463 h 499"/>
                  <a:gd name="T28" fmla="*/ 159 w 432"/>
                  <a:gd name="T29" fmla="*/ 485 h 499"/>
                  <a:gd name="T30" fmla="*/ 115 w 432"/>
                  <a:gd name="T31" fmla="*/ 452 h 499"/>
                  <a:gd name="T32" fmla="*/ 64 w 432"/>
                  <a:gd name="T33" fmla="*/ 452 h 499"/>
                  <a:gd name="T34" fmla="*/ 36 w 432"/>
                  <a:gd name="T35" fmla="*/ 311 h 499"/>
                  <a:gd name="T36" fmla="*/ 0 w 432"/>
                  <a:gd name="T37" fmla="*/ 112 h 49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32"/>
                  <a:gd name="T58" fmla="*/ 0 h 499"/>
                  <a:gd name="T59" fmla="*/ 432 w 432"/>
                  <a:gd name="T60" fmla="*/ 499 h 49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32" h="499">
                    <a:moveTo>
                      <a:pt x="0" y="112"/>
                    </a:moveTo>
                    <a:lnTo>
                      <a:pt x="195" y="94"/>
                    </a:lnTo>
                    <a:lnTo>
                      <a:pt x="235" y="101"/>
                    </a:lnTo>
                    <a:lnTo>
                      <a:pt x="327" y="58"/>
                    </a:lnTo>
                    <a:lnTo>
                      <a:pt x="347" y="19"/>
                    </a:lnTo>
                    <a:lnTo>
                      <a:pt x="402" y="0"/>
                    </a:lnTo>
                    <a:lnTo>
                      <a:pt x="432" y="189"/>
                    </a:lnTo>
                    <a:lnTo>
                      <a:pt x="409" y="210"/>
                    </a:lnTo>
                    <a:lnTo>
                      <a:pt x="415" y="340"/>
                    </a:lnTo>
                    <a:lnTo>
                      <a:pt x="372" y="351"/>
                    </a:lnTo>
                    <a:lnTo>
                      <a:pt x="347" y="424"/>
                    </a:lnTo>
                    <a:lnTo>
                      <a:pt x="314" y="414"/>
                    </a:lnTo>
                    <a:lnTo>
                      <a:pt x="302" y="499"/>
                    </a:lnTo>
                    <a:lnTo>
                      <a:pt x="254" y="463"/>
                    </a:lnTo>
                    <a:lnTo>
                      <a:pt x="159" y="485"/>
                    </a:lnTo>
                    <a:lnTo>
                      <a:pt x="115" y="452"/>
                    </a:lnTo>
                    <a:lnTo>
                      <a:pt x="64" y="452"/>
                    </a:lnTo>
                    <a:lnTo>
                      <a:pt x="36" y="311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82" name="Freeform 46"/>
              <p:cNvSpPr>
                <a:spLocks/>
              </p:cNvSpPr>
              <p:nvPr/>
            </p:nvSpPr>
            <p:spPr bwMode="auto">
              <a:xfrm>
                <a:off x="4037" y="1807"/>
                <a:ext cx="763" cy="422"/>
              </a:xfrm>
              <a:custGeom>
                <a:avLst/>
                <a:gdLst>
                  <a:gd name="T0" fmla="*/ 0 w 761"/>
                  <a:gd name="T1" fmla="*/ 422 h 422"/>
                  <a:gd name="T2" fmla="*/ 185 w 761"/>
                  <a:gd name="T3" fmla="*/ 395 h 422"/>
                  <a:gd name="T4" fmla="*/ 185 w 761"/>
                  <a:gd name="T5" fmla="*/ 377 h 422"/>
                  <a:gd name="T6" fmla="*/ 632 w 761"/>
                  <a:gd name="T7" fmla="*/ 316 h 422"/>
                  <a:gd name="T8" fmla="*/ 639 w 761"/>
                  <a:gd name="T9" fmla="*/ 283 h 422"/>
                  <a:gd name="T10" fmla="*/ 705 w 761"/>
                  <a:gd name="T11" fmla="*/ 259 h 422"/>
                  <a:gd name="T12" fmla="*/ 712 w 761"/>
                  <a:gd name="T13" fmla="*/ 225 h 422"/>
                  <a:gd name="T14" fmla="*/ 741 w 761"/>
                  <a:gd name="T15" fmla="*/ 214 h 422"/>
                  <a:gd name="T16" fmla="*/ 761 w 761"/>
                  <a:gd name="T17" fmla="*/ 164 h 422"/>
                  <a:gd name="T18" fmla="*/ 700 w 761"/>
                  <a:gd name="T19" fmla="*/ 113 h 422"/>
                  <a:gd name="T20" fmla="*/ 688 w 761"/>
                  <a:gd name="T21" fmla="*/ 46 h 422"/>
                  <a:gd name="T22" fmla="*/ 639 w 761"/>
                  <a:gd name="T23" fmla="*/ 13 h 422"/>
                  <a:gd name="T24" fmla="*/ 541 w 761"/>
                  <a:gd name="T25" fmla="*/ 31 h 422"/>
                  <a:gd name="T26" fmla="*/ 501 w 761"/>
                  <a:gd name="T27" fmla="*/ 3 h 422"/>
                  <a:gd name="T28" fmla="*/ 449 w 761"/>
                  <a:gd name="T29" fmla="*/ 0 h 422"/>
                  <a:gd name="T30" fmla="*/ 459 w 761"/>
                  <a:gd name="T31" fmla="*/ 46 h 422"/>
                  <a:gd name="T32" fmla="*/ 397 w 761"/>
                  <a:gd name="T33" fmla="*/ 71 h 422"/>
                  <a:gd name="T34" fmla="*/ 356 w 761"/>
                  <a:gd name="T35" fmla="*/ 176 h 422"/>
                  <a:gd name="T36" fmla="*/ 300 w 761"/>
                  <a:gd name="T37" fmla="*/ 158 h 422"/>
                  <a:gd name="T38" fmla="*/ 233 w 761"/>
                  <a:gd name="T39" fmla="*/ 198 h 422"/>
                  <a:gd name="T40" fmla="*/ 146 w 761"/>
                  <a:gd name="T41" fmla="*/ 213 h 422"/>
                  <a:gd name="T42" fmla="*/ 146 w 761"/>
                  <a:gd name="T43" fmla="*/ 273 h 422"/>
                  <a:gd name="T44" fmla="*/ 103 w 761"/>
                  <a:gd name="T45" fmla="*/ 271 h 422"/>
                  <a:gd name="T46" fmla="*/ 105 w 761"/>
                  <a:gd name="T47" fmla="*/ 323 h 422"/>
                  <a:gd name="T48" fmla="*/ 60 w 761"/>
                  <a:gd name="T49" fmla="*/ 302 h 422"/>
                  <a:gd name="T50" fmla="*/ 34 w 761"/>
                  <a:gd name="T51" fmla="*/ 311 h 422"/>
                  <a:gd name="T52" fmla="*/ 57 w 761"/>
                  <a:gd name="T53" fmla="*/ 347 h 422"/>
                  <a:gd name="T54" fmla="*/ 9 w 761"/>
                  <a:gd name="T55" fmla="*/ 393 h 422"/>
                  <a:gd name="T56" fmla="*/ 0 w 761"/>
                  <a:gd name="T57" fmla="*/ 422 h 422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761"/>
                  <a:gd name="T88" fmla="*/ 0 h 422"/>
                  <a:gd name="T89" fmla="*/ 761 w 761"/>
                  <a:gd name="T90" fmla="*/ 422 h 422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761" h="422">
                    <a:moveTo>
                      <a:pt x="0" y="422"/>
                    </a:moveTo>
                    <a:lnTo>
                      <a:pt x="185" y="395"/>
                    </a:lnTo>
                    <a:lnTo>
                      <a:pt x="185" y="377"/>
                    </a:lnTo>
                    <a:lnTo>
                      <a:pt x="632" y="316"/>
                    </a:lnTo>
                    <a:lnTo>
                      <a:pt x="639" y="283"/>
                    </a:lnTo>
                    <a:lnTo>
                      <a:pt x="705" y="259"/>
                    </a:lnTo>
                    <a:lnTo>
                      <a:pt x="712" y="225"/>
                    </a:lnTo>
                    <a:lnTo>
                      <a:pt x="741" y="214"/>
                    </a:lnTo>
                    <a:lnTo>
                      <a:pt x="761" y="164"/>
                    </a:lnTo>
                    <a:lnTo>
                      <a:pt x="700" y="113"/>
                    </a:lnTo>
                    <a:lnTo>
                      <a:pt x="688" y="46"/>
                    </a:lnTo>
                    <a:lnTo>
                      <a:pt x="639" y="13"/>
                    </a:lnTo>
                    <a:lnTo>
                      <a:pt x="541" y="31"/>
                    </a:lnTo>
                    <a:lnTo>
                      <a:pt x="501" y="3"/>
                    </a:lnTo>
                    <a:lnTo>
                      <a:pt x="449" y="0"/>
                    </a:lnTo>
                    <a:lnTo>
                      <a:pt x="459" y="46"/>
                    </a:lnTo>
                    <a:lnTo>
                      <a:pt x="397" y="71"/>
                    </a:lnTo>
                    <a:lnTo>
                      <a:pt x="356" y="176"/>
                    </a:lnTo>
                    <a:lnTo>
                      <a:pt x="300" y="158"/>
                    </a:lnTo>
                    <a:lnTo>
                      <a:pt x="233" y="198"/>
                    </a:lnTo>
                    <a:lnTo>
                      <a:pt x="146" y="213"/>
                    </a:lnTo>
                    <a:lnTo>
                      <a:pt x="146" y="273"/>
                    </a:lnTo>
                    <a:lnTo>
                      <a:pt x="103" y="271"/>
                    </a:lnTo>
                    <a:lnTo>
                      <a:pt x="105" y="323"/>
                    </a:lnTo>
                    <a:lnTo>
                      <a:pt x="60" y="302"/>
                    </a:lnTo>
                    <a:lnTo>
                      <a:pt x="34" y="311"/>
                    </a:lnTo>
                    <a:lnTo>
                      <a:pt x="57" y="347"/>
                    </a:lnTo>
                    <a:lnTo>
                      <a:pt x="9" y="393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83" name="Freeform 47"/>
              <p:cNvSpPr>
                <a:spLocks/>
              </p:cNvSpPr>
              <p:nvPr/>
            </p:nvSpPr>
            <p:spPr bwMode="auto">
              <a:xfrm>
                <a:off x="3987" y="2080"/>
                <a:ext cx="879" cy="320"/>
              </a:xfrm>
              <a:custGeom>
                <a:avLst/>
                <a:gdLst>
                  <a:gd name="T0" fmla="*/ 52 w 757"/>
                  <a:gd name="T1" fmla="*/ 145 h 276"/>
                  <a:gd name="T2" fmla="*/ 52 w 757"/>
                  <a:gd name="T3" fmla="*/ 151 h 276"/>
                  <a:gd name="T4" fmla="*/ 37 w 757"/>
                  <a:gd name="T5" fmla="*/ 181 h 276"/>
                  <a:gd name="T6" fmla="*/ 54 w 757"/>
                  <a:gd name="T7" fmla="*/ 223 h 276"/>
                  <a:gd name="T8" fmla="*/ 0 w 757"/>
                  <a:gd name="T9" fmla="*/ 257 h 276"/>
                  <a:gd name="T10" fmla="*/ 10 w 757"/>
                  <a:gd name="T11" fmla="*/ 320 h 276"/>
                  <a:gd name="T12" fmla="*/ 241 w 757"/>
                  <a:gd name="T13" fmla="*/ 300 h 276"/>
                  <a:gd name="T14" fmla="*/ 514 w 757"/>
                  <a:gd name="T15" fmla="*/ 269 h 276"/>
                  <a:gd name="T16" fmla="*/ 651 w 757"/>
                  <a:gd name="T17" fmla="*/ 245 h 276"/>
                  <a:gd name="T18" fmla="*/ 679 w 757"/>
                  <a:gd name="T19" fmla="*/ 162 h 276"/>
                  <a:gd name="T20" fmla="*/ 728 w 757"/>
                  <a:gd name="T21" fmla="*/ 159 h 276"/>
                  <a:gd name="T22" fmla="*/ 877 w 757"/>
                  <a:gd name="T23" fmla="*/ 0 h 276"/>
                  <a:gd name="T24" fmla="*/ 682 w 757"/>
                  <a:gd name="T25" fmla="*/ 38 h 276"/>
                  <a:gd name="T26" fmla="*/ 229 w 757"/>
                  <a:gd name="T27" fmla="*/ 104 h 276"/>
                  <a:gd name="T28" fmla="*/ 234 w 757"/>
                  <a:gd name="T29" fmla="*/ 123 h 276"/>
                  <a:gd name="T30" fmla="*/ 52 w 757"/>
                  <a:gd name="T31" fmla="*/ 145 h 27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757"/>
                  <a:gd name="T49" fmla="*/ 0 h 276"/>
                  <a:gd name="T50" fmla="*/ 757 w 757"/>
                  <a:gd name="T51" fmla="*/ 276 h 27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757" h="276">
                    <a:moveTo>
                      <a:pt x="45" y="125"/>
                    </a:moveTo>
                    <a:lnTo>
                      <a:pt x="45" y="130"/>
                    </a:lnTo>
                    <a:lnTo>
                      <a:pt x="32" y="156"/>
                    </a:lnTo>
                    <a:lnTo>
                      <a:pt x="47" y="192"/>
                    </a:lnTo>
                    <a:lnTo>
                      <a:pt x="0" y="222"/>
                    </a:lnTo>
                    <a:lnTo>
                      <a:pt x="9" y="276"/>
                    </a:lnTo>
                    <a:lnTo>
                      <a:pt x="208" y="259"/>
                    </a:lnTo>
                    <a:lnTo>
                      <a:pt x="444" y="232"/>
                    </a:lnTo>
                    <a:lnTo>
                      <a:pt x="562" y="211"/>
                    </a:lnTo>
                    <a:lnTo>
                      <a:pt x="586" y="140"/>
                    </a:lnTo>
                    <a:lnTo>
                      <a:pt x="628" y="137"/>
                    </a:lnTo>
                    <a:lnTo>
                      <a:pt x="757" y="0"/>
                    </a:lnTo>
                    <a:lnTo>
                      <a:pt x="589" y="33"/>
                    </a:lnTo>
                    <a:lnTo>
                      <a:pt x="198" y="90"/>
                    </a:lnTo>
                    <a:lnTo>
                      <a:pt x="202" y="106"/>
                    </a:lnTo>
                    <a:lnTo>
                      <a:pt x="45" y="12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84" name="Freeform 48"/>
              <p:cNvSpPr>
                <a:spLocks/>
              </p:cNvSpPr>
              <p:nvPr/>
            </p:nvSpPr>
            <p:spPr bwMode="auto">
              <a:xfrm>
                <a:off x="3901" y="2375"/>
                <a:ext cx="359" cy="626"/>
              </a:xfrm>
              <a:custGeom>
                <a:avLst/>
                <a:gdLst>
                  <a:gd name="T0" fmla="*/ 102 w 310"/>
                  <a:gd name="T1" fmla="*/ 20 h 540"/>
                  <a:gd name="T2" fmla="*/ 47 w 310"/>
                  <a:gd name="T3" fmla="*/ 126 h 540"/>
                  <a:gd name="T4" fmla="*/ 0 w 310"/>
                  <a:gd name="T5" fmla="*/ 196 h 540"/>
                  <a:gd name="T6" fmla="*/ 15 w 310"/>
                  <a:gd name="T7" fmla="*/ 278 h 540"/>
                  <a:gd name="T8" fmla="*/ 72 w 310"/>
                  <a:gd name="T9" fmla="*/ 391 h 540"/>
                  <a:gd name="T10" fmla="*/ 29 w 310"/>
                  <a:gd name="T11" fmla="*/ 504 h 540"/>
                  <a:gd name="T12" fmla="*/ 10 w 310"/>
                  <a:gd name="T13" fmla="*/ 565 h 540"/>
                  <a:gd name="T14" fmla="*/ 219 w 310"/>
                  <a:gd name="T15" fmla="*/ 540 h 540"/>
                  <a:gd name="T16" fmla="*/ 228 w 310"/>
                  <a:gd name="T17" fmla="*/ 617 h 540"/>
                  <a:gd name="T18" fmla="*/ 272 w 310"/>
                  <a:gd name="T19" fmla="*/ 626 h 540"/>
                  <a:gd name="T20" fmla="*/ 283 w 310"/>
                  <a:gd name="T21" fmla="*/ 587 h 540"/>
                  <a:gd name="T22" fmla="*/ 359 w 310"/>
                  <a:gd name="T23" fmla="*/ 576 h 540"/>
                  <a:gd name="T24" fmla="*/ 343 w 310"/>
                  <a:gd name="T25" fmla="*/ 449 h 540"/>
                  <a:gd name="T26" fmla="*/ 339 w 310"/>
                  <a:gd name="T27" fmla="*/ 0 h 540"/>
                  <a:gd name="T28" fmla="*/ 102 w 310"/>
                  <a:gd name="T29" fmla="*/ 20 h 54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310"/>
                  <a:gd name="T46" fmla="*/ 0 h 540"/>
                  <a:gd name="T47" fmla="*/ 310 w 310"/>
                  <a:gd name="T48" fmla="*/ 540 h 54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310" h="540">
                    <a:moveTo>
                      <a:pt x="88" y="17"/>
                    </a:moveTo>
                    <a:lnTo>
                      <a:pt x="41" y="109"/>
                    </a:lnTo>
                    <a:lnTo>
                      <a:pt x="0" y="169"/>
                    </a:lnTo>
                    <a:lnTo>
                      <a:pt x="13" y="240"/>
                    </a:lnTo>
                    <a:lnTo>
                      <a:pt x="62" y="337"/>
                    </a:lnTo>
                    <a:lnTo>
                      <a:pt x="25" y="435"/>
                    </a:lnTo>
                    <a:lnTo>
                      <a:pt x="9" y="487"/>
                    </a:lnTo>
                    <a:lnTo>
                      <a:pt x="189" y="466"/>
                    </a:lnTo>
                    <a:lnTo>
                      <a:pt x="197" y="532"/>
                    </a:lnTo>
                    <a:lnTo>
                      <a:pt x="235" y="540"/>
                    </a:lnTo>
                    <a:lnTo>
                      <a:pt x="244" y="506"/>
                    </a:lnTo>
                    <a:lnTo>
                      <a:pt x="310" y="497"/>
                    </a:lnTo>
                    <a:lnTo>
                      <a:pt x="296" y="387"/>
                    </a:lnTo>
                    <a:lnTo>
                      <a:pt x="293" y="0"/>
                    </a:lnTo>
                    <a:lnTo>
                      <a:pt x="88" y="1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85" name="Freeform 49"/>
              <p:cNvSpPr>
                <a:spLocks/>
              </p:cNvSpPr>
              <p:nvPr/>
            </p:nvSpPr>
            <p:spPr bwMode="auto">
              <a:xfrm>
                <a:off x="4238" y="2345"/>
                <a:ext cx="407" cy="631"/>
              </a:xfrm>
              <a:custGeom>
                <a:avLst/>
                <a:gdLst>
                  <a:gd name="T0" fmla="*/ 0 w 350"/>
                  <a:gd name="T1" fmla="*/ 31 h 545"/>
                  <a:gd name="T2" fmla="*/ 264 w 350"/>
                  <a:gd name="T3" fmla="*/ 0 h 545"/>
                  <a:gd name="T4" fmla="*/ 347 w 350"/>
                  <a:gd name="T5" fmla="*/ 292 h 545"/>
                  <a:gd name="T6" fmla="*/ 405 w 350"/>
                  <a:gd name="T7" fmla="*/ 338 h 545"/>
                  <a:gd name="T8" fmla="*/ 359 w 350"/>
                  <a:gd name="T9" fmla="*/ 424 h 545"/>
                  <a:gd name="T10" fmla="*/ 404 w 350"/>
                  <a:gd name="T11" fmla="*/ 506 h 545"/>
                  <a:gd name="T12" fmla="*/ 134 w 350"/>
                  <a:gd name="T13" fmla="*/ 536 h 545"/>
                  <a:gd name="T14" fmla="*/ 146 w 350"/>
                  <a:gd name="T15" fmla="*/ 607 h 545"/>
                  <a:gd name="T16" fmla="*/ 106 w 350"/>
                  <a:gd name="T17" fmla="*/ 631 h 545"/>
                  <a:gd name="T18" fmla="*/ 75 w 350"/>
                  <a:gd name="T19" fmla="*/ 542 h 545"/>
                  <a:gd name="T20" fmla="*/ 57 w 350"/>
                  <a:gd name="T21" fmla="*/ 615 h 545"/>
                  <a:gd name="T22" fmla="*/ 22 w 350"/>
                  <a:gd name="T23" fmla="*/ 607 h 545"/>
                  <a:gd name="T24" fmla="*/ 12 w 350"/>
                  <a:gd name="T25" fmla="*/ 534 h 545"/>
                  <a:gd name="T26" fmla="*/ 2 w 350"/>
                  <a:gd name="T27" fmla="*/ 471 h 545"/>
                  <a:gd name="T28" fmla="*/ 0 w 350"/>
                  <a:gd name="T29" fmla="*/ 31 h 54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350"/>
                  <a:gd name="T46" fmla="*/ 0 h 545"/>
                  <a:gd name="T47" fmla="*/ 350 w 350"/>
                  <a:gd name="T48" fmla="*/ 545 h 545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350" h="545">
                    <a:moveTo>
                      <a:pt x="0" y="27"/>
                    </a:moveTo>
                    <a:lnTo>
                      <a:pt x="228" y="0"/>
                    </a:lnTo>
                    <a:lnTo>
                      <a:pt x="300" y="252"/>
                    </a:lnTo>
                    <a:lnTo>
                      <a:pt x="350" y="292"/>
                    </a:lnTo>
                    <a:lnTo>
                      <a:pt x="310" y="366"/>
                    </a:lnTo>
                    <a:lnTo>
                      <a:pt x="349" y="437"/>
                    </a:lnTo>
                    <a:lnTo>
                      <a:pt x="116" y="463"/>
                    </a:lnTo>
                    <a:lnTo>
                      <a:pt x="126" y="524"/>
                    </a:lnTo>
                    <a:lnTo>
                      <a:pt x="92" y="545"/>
                    </a:lnTo>
                    <a:lnTo>
                      <a:pt x="65" y="468"/>
                    </a:lnTo>
                    <a:lnTo>
                      <a:pt x="49" y="531"/>
                    </a:lnTo>
                    <a:lnTo>
                      <a:pt x="19" y="524"/>
                    </a:lnTo>
                    <a:lnTo>
                      <a:pt x="10" y="461"/>
                    </a:lnTo>
                    <a:lnTo>
                      <a:pt x="2" y="407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86" name="Freeform 50"/>
              <p:cNvSpPr>
                <a:spLocks/>
              </p:cNvSpPr>
              <p:nvPr/>
            </p:nvSpPr>
            <p:spPr bwMode="auto">
              <a:xfrm>
                <a:off x="4502" y="2313"/>
                <a:ext cx="562" cy="581"/>
              </a:xfrm>
              <a:custGeom>
                <a:avLst/>
                <a:gdLst>
                  <a:gd name="T0" fmla="*/ 0 w 484"/>
                  <a:gd name="T1" fmla="*/ 36 h 502"/>
                  <a:gd name="T2" fmla="*/ 6 w 484"/>
                  <a:gd name="T3" fmla="*/ 36 h 502"/>
                  <a:gd name="T4" fmla="*/ 137 w 484"/>
                  <a:gd name="T5" fmla="*/ 12 h 502"/>
                  <a:gd name="T6" fmla="*/ 252 w 484"/>
                  <a:gd name="T7" fmla="*/ 0 h 502"/>
                  <a:gd name="T8" fmla="*/ 235 w 484"/>
                  <a:gd name="T9" fmla="*/ 30 h 502"/>
                  <a:gd name="T10" fmla="*/ 271 w 484"/>
                  <a:gd name="T11" fmla="*/ 30 h 502"/>
                  <a:gd name="T12" fmla="*/ 471 w 484"/>
                  <a:gd name="T13" fmla="*/ 209 h 502"/>
                  <a:gd name="T14" fmla="*/ 548 w 484"/>
                  <a:gd name="T15" fmla="*/ 325 h 502"/>
                  <a:gd name="T16" fmla="*/ 560 w 484"/>
                  <a:gd name="T17" fmla="*/ 404 h 502"/>
                  <a:gd name="T18" fmla="*/ 533 w 484"/>
                  <a:gd name="T19" fmla="*/ 422 h 502"/>
                  <a:gd name="T20" fmla="*/ 548 w 484"/>
                  <a:gd name="T21" fmla="*/ 501 h 502"/>
                  <a:gd name="T22" fmla="*/ 493 w 484"/>
                  <a:gd name="T23" fmla="*/ 505 h 502"/>
                  <a:gd name="T24" fmla="*/ 493 w 484"/>
                  <a:gd name="T25" fmla="*/ 572 h 502"/>
                  <a:gd name="T26" fmla="*/ 448 w 484"/>
                  <a:gd name="T27" fmla="*/ 538 h 502"/>
                  <a:gd name="T28" fmla="*/ 161 w 484"/>
                  <a:gd name="T29" fmla="*/ 581 h 502"/>
                  <a:gd name="T30" fmla="*/ 95 w 484"/>
                  <a:gd name="T31" fmla="*/ 456 h 502"/>
                  <a:gd name="T32" fmla="*/ 141 w 484"/>
                  <a:gd name="T33" fmla="*/ 370 h 502"/>
                  <a:gd name="T34" fmla="*/ 80 w 484"/>
                  <a:gd name="T35" fmla="*/ 328 h 502"/>
                  <a:gd name="T36" fmla="*/ 0 w 484"/>
                  <a:gd name="T37" fmla="*/ 36 h 502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84"/>
                  <a:gd name="T58" fmla="*/ 0 h 502"/>
                  <a:gd name="T59" fmla="*/ 484 w 484"/>
                  <a:gd name="T60" fmla="*/ 502 h 502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84" h="502">
                    <a:moveTo>
                      <a:pt x="0" y="31"/>
                    </a:moveTo>
                    <a:lnTo>
                      <a:pt x="5" y="31"/>
                    </a:lnTo>
                    <a:lnTo>
                      <a:pt x="118" y="10"/>
                    </a:lnTo>
                    <a:lnTo>
                      <a:pt x="218" y="0"/>
                    </a:lnTo>
                    <a:lnTo>
                      <a:pt x="203" y="26"/>
                    </a:lnTo>
                    <a:lnTo>
                      <a:pt x="234" y="26"/>
                    </a:lnTo>
                    <a:lnTo>
                      <a:pt x="407" y="181"/>
                    </a:lnTo>
                    <a:lnTo>
                      <a:pt x="474" y="281"/>
                    </a:lnTo>
                    <a:lnTo>
                      <a:pt x="484" y="349"/>
                    </a:lnTo>
                    <a:lnTo>
                      <a:pt x="461" y="365"/>
                    </a:lnTo>
                    <a:lnTo>
                      <a:pt x="474" y="433"/>
                    </a:lnTo>
                    <a:lnTo>
                      <a:pt x="426" y="436"/>
                    </a:lnTo>
                    <a:lnTo>
                      <a:pt x="426" y="494"/>
                    </a:lnTo>
                    <a:lnTo>
                      <a:pt x="387" y="465"/>
                    </a:lnTo>
                    <a:lnTo>
                      <a:pt x="139" y="502"/>
                    </a:lnTo>
                    <a:lnTo>
                      <a:pt x="82" y="394"/>
                    </a:lnTo>
                    <a:lnTo>
                      <a:pt x="122" y="320"/>
                    </a:lnTo>
                    <a:lnTo>
                      <a:pt x="69" y="283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87" name="Freeform 51"/>
              <p:cNvSpPr>
                <a:spLocks/>
              </p:cNvSpPr>
              <p:nvPr/>
            </p:nvSpPr>
            <p:spPr bwMode="auto">
              <a:xfrm>
                <a:off x="4737" y="2234"/>
                <a:ext cx="512" cy="406"/>
              </a:xfrm>
              <a:custGeom>
                <a:avLst/>
                <a:gdLst>
                  <a:gd name="T0" fmla="*/ 19 w 442"/>
                  <a:gd name="T1" fmla="*/ 73 h 351"/>
                  <a:gd name="T2" fmla="*/ 60 w 442"/>
                  <a:gd name="T3" fmla="*/ 35 h 351"/>
                  <a:gd name="T4" fmla="*/ 213 w 442"/>
                  <a:gd name="T5" fmla="*/ 0 h 351"/>
                  <a:gd name="T6" fmla="*/ 261 w 442"/>
                  <a:gd name="T7" fmla="*/ 23 h 351"/>
                  <a:gd name="T8" fmla="*/ 359 w 442"/>
                  <a:gd name="T9" fmla="*/ 6 h 351"/>
                  <a:gd name="T10" fmla="*/ 439 w 442"/>
                  <a:gd name="T11" fmla="*/ 64 h 351"/>
                  <a:gd name="T12" fmla="*/ 512 w 442"/>
                  <a:gd name="T13" fmla="*/ 109 h 351"/>
                  <a:gd name="T14" fmla="*/ 471 w 442"/>
                  <a:gd name="T15" fmla="*/ 230 h 351"/>
                  <a:gd name="T16" fmla="*/ 410 w 442"/>
                  <a:gd name="T17" fmla="*/ 291 h 351"/>
                  <a:gd name="T18" fmla="*/ 343 w 442"/>
                  <a:gd name="T19" fmla="*/ 310 h 351"/>
                  <a:gd name="T20" fmla="*/ 356 w 442"/>
                  <a:gd name="T21" fmla="*/ 359 h 351"/>
                  <a:gd name="T22" fmla="*/ 314 w 442"/>
                  <a:gd name="T23" fmla="*/ 406 h 351"/>
                  <a:gd name="T24" fmla="*/ 236 w 442"/>
                  <a:gd name="T25" fmla="*/ 291 h 351"/>
                  <a:gd name="T26" fmla="*/ 34 w 442"/>
                  <a:gd name="T27" fmla="*/ 109 h 351"/>
                  <a:gd name="T28" fmla="*/ 0 w 442"/>
                  <a:gd name="T29" fmla="*/ 109 h 351"/>
                  <a:gd name="T30" fmla="*/ 19 w 442"/>
                  <a:gd name="T31" fmla="*/ 73 h 35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442"/>
                  <a:gd name="T49" fmla="*/ 0 h 351"/>
                  <a:gd name="T50" fmla="*/ 442 w 442"/>
                  <a:gd name="T51" fmla="*/ 351 h 35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442" h="351">
                    <a:moveTo>
                      <a:pt x="16" y="63"/>
                    </a:moveTo>
                    <a:lnTo>
                      <a:pt x="52" y="30"/>
                    </a:lnTo>
                    <a:lnTo>
                      <a:pt x="184" y="0"/>
                    </a:lnTo>
                    <a:lnTo>
                      <a:pt x="225" y="20"/>
                    </a:lnTo>
                    <a:lnTo>
                      <a:pt x="310" y="5"/>
                    </a:lnTo>
                    <a:lnTo>
                      <a:pt x="379" y="55"/>
                    </a:lnTo>
                    <a:lnTo>
                      <a:pt x="442" y="94"/>
                    </a:lnTo>
                    <a:lnTo>
                      <a:pt x="407" y="199"/>
                    </a:lnTo>
                    <a:lnTo>
                      <a:pt x="354" y="252"/>
                    </a:lnTo>
                    <a:lnTo>
                      <a:pt x="296" y="268"/>
                    </a:lnTo>
                    <a:lnTo>
                      <a:pt x="307" y="310"/>
                    </a:lnTo>
                    <a:lnTo>
                      <a:pt x="271" y="351"/>
                    </a:lnTo>
                    <a:lnTo>
                      <a:pt x="204" y="252"/>
                    </a:lnTo>
                    <a:lnTo>
                      <a:pt x="29" y="94"/>
                    </a:lnTo>
                    <a:lnTo>
                      <a:pt x="0" y="94"/>
                    </a:lnTo>
                    <a:lnTo>
                      <a:pt x="16" y="6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88" name="Freeform 52"/>
              <p:cNvSpPr>
                <a:spLocks/>
              </p:cNvSpPr>
              <p:nvPr/>
            </p:nvSpPr>
            <p:spPr bwMode="auto">
              <a:xfrm>
                <a:off x="4372" y="2814"/>
                <a:ext cx="961" cy="651"/>
              </a:xfrm>
              <a:custGeom>
                <a:avLst/>
                <a:gdLst>
                  <a:gd name="T0" fmla="*/ 0 w 828"/>
                  <a:gd name="T1" fmla="*/ 64 h 562"/>
                  <a:gd name="T2" fmla="*/ 264 w 828"/>
                  <a:gd name="T3" fmla="*/ 37 h 562"/>
                  <a:gd name="T4" fmla="*/ 292 w 828"/>
                  <a:gd name="T5" fmla="*/ 80 h 562"/>
                  <a:gd name="T6" fmla="*/ 574 w 828"/>
                  <a:gd name="T7" fmla="*/ 37 h 562"/>
                  <a:gd name="T8" fmla="*/ 623 w 828"/>
                  <a:gd name="T9" fmla="*/ 73 h 562"/>
                  <a:gd name="T10" fmla="*/ 623 w 828"/>
                  <a:gd name="T11" fmla="*/ 6 h 562"/>
                  <a:gd name="T12" fmla="*/ 620 w 828"/>
                  <a:gd name="T13" fmla="*/ 0 h 562"/>
                  <a:gd name="T14" fmla="*/ 675 w 828"/>
                  <a:gd name="T15" fmla="*/ 3 h 562"/>
                  <a:gd name="T16" fmla="*/ 735 w 828"/>
                  <a:gd name="T17" fmla="*/ 104 h 562"/>
                  <a:gd name="T18" fmla="*/ 830 w 828"/>
                  <a:gd name="T19" fmla="*/ 241 h 562"/>
                  <a:gd name="T20" fmla="*/ 877 w 828"/>
                  <a:gd name="T21" fmla="*/ 359 h 562"/>
                  <a:gd name="T22" fmla="*/ 949 w 828"/>
                  <a:gd name="T23" fmla="*/ 441 h 562"/>
                  <a:gd name="T24" fmla="*/ 959 w 828"/>
                  <a:gd name="T25" fmla="*/ 561 h 562"/>
                  <a:gd name="T26" fmla="*/ 937 w 828"/>
                  <a:gd name="T27" fmla="*/ 632 h 562"/>
                  <a:gd name="T28" fmla="*/ 836 w 828"/>
                  <a:gd name="T29" fmla="*/ 651 h 562"/>
                  <a:gd name="T30" fmla="*/ 819 w 828"/>
                  <a:gd name="T31" fmla="*/ 621 h 562"/>
                  <a:gd name="T32" fmla="*/ 748 w 828"/>
                  <a:gd name="T33" fmla="*/ 578 h 562"/>
                  <a:gd name="T34" fmla="*/ 726 w 828"/>
                  <a:gd name="T35" fmla="*/ 533 h 562"/>
                  <a:gd name="T36" fmla="*/ 708 w 828"/>
                  <a:gd name="T37" fmla="*/ 515 h 562"/>
                  <a:gd name="T38" fmla="*/ 696 w 828"/>
                  <a:gd name="T39" fmla="*/ 475 h 562"/>
                  <a:gd name="T40" fmla="*/ 679 w 828"/>
                  <a:gd name="T41" fmla="*/ 487 h 562"/>
                  <a:gd name="T42" fmla="*/ 623 w 828"/>
                  <a:gd name="T43" fmla="*/ 432 h 562"/>
                  <a:gd name="T44" fmla="*/ 636 w 828"/>
                  <a:gd name="T45" fmla="*/ 381 h 562"/>
                  <a:gd name="T46" fmla="*/ 623 w 828"/>
                  <a:gd name="T47" fmla="*/ 353 h 562"/>
                  <a:gd name="T48" fmla="*/ 606 w 828"/>
                  <a:gd name="T49" fmla="*/ 363 h 562"/>
                  <a:gd name="T50" fmla="*/ 608 w 828"/>
                  <a:gd name="T51" fmla="*/ 393 h 562"/>
                  <a:gd name="T52" fmla="*/ 590 w 828"/>
                  <a:gd name="T53" fmla="*/ 353 h 562"/>
                  <a:gd name="T54" fmla="*/ 591 w 828"/>
                  <a:gd name="T55" fmla="*/ 262 h 562"/>
                  <a:gd name="T56" fmla="*/ 556 w 828"/>
                  <a:gd name="T57" fmla="*/ 207 h 562"/>
                  <a:gd name="T58" fmla="*/ 466 w 828"/>
                  <a:gd name="T59" fmla="*/ 162 h 562"/>
                  <a:gd name="T60" fmla="*/ 422 w 828"/>
                  <a:gd name="T61" fmla="*/ 112 h 562"/>
                  <a:gd name="T62" fmla="*/ 371 w 828"/>
                  <a:gd name="T63" fmla="*/ 107 h 562"/>
                  <a:gd name="T64" fmla="*/ 350 w 828"/>
                  <a:gd name="T65" fmla="*/ 138 h 562"/>
                  <a:gd name="T66" fmla="*/ 276 w 828"/>
                  <a:gd name="T67" fmla="*/ 161 h 562"/>
                  <a:gd name="T68" fmla="*/ 232 w 828"/>
                  <a:gd name="T69" fmla="*/ 138 h 562"/>
                  <a:gd name="T70" fmla="*/ 210 w 828"/>
                  <a:gd name="T71" fmla="*/ 104 h 562"/>
                  <a:gd name="T72" fmla="*/ 69 w 828"/>
                  <a:gd name="T73" fmla="*/ 134 h 562"/>
                  <a:gd name="T74" fmla="*/ 39 w 828"/>
                  <a:gd name="T75" fmla="*/ 110 h 562"/>
                  <a:gd name="T76" fmla="*/ 8 w 828"/>
                  <a:gd name="T77" fmla="*/ 137 h 562"/>
                  <a:gd name="T78" fmla="*/ 0 w 828"/>
                  <a:gd name="T79" fmla="*/ 64 h 562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828"/>
                  <a:gd name="T121" fmla="*/ 0 h 562"/>
                  <a:gd name="T122" fmla="*/ 828 w 828"/>
                  <a:gd name="T123" fmla="*/ 562 h 562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828" h="562">
                    <a:moveTo>
                      <a:pt x="0" y="55"/>
                    </a:moveTo>
                    <a:lnTo>
                      <a:pt x="228" y="32"/>
                    </a:lnTo>
                    <a:lnTo>
                      <a:pt x="252" y="69"/>
                    </a:lnTo>
                    <a:lnTo>
                      <a:pt x="496" y="32"/>
                    </a:lnTo>
                    <a:lnTo>
                      <a:pt x="538" y="63"/>
                    </a:lnTo>
                    <a:lnTo>
                      <a:pt x="538" y="5"/>
                    </a:lnTo>
                    <a:lnTo>
                      <a:pt x="535" y="0"/>
                    </a:lnTo>
                    <a:lnTo>
                      <a:pt x="583" y="3"/>
                    </a:lnTo>
                    <a:lnTo>
                      <a:pt x="635" y="90"/>
                    </a:lnTo>
                    <a:lnTo>
                      <a:pt x="717" y="208"/>
                    </a:lnTo>
                    <a:lnTo>
                      <a:pt x="757" y="310"/>
                    </a:lnTo>
                    <a:lnTo>
                      <a:pt x="819" y="381"/>
                    </a:lnTo>
                    <a:lnTo>
                      <a:pt x="828" y="484"/>
                    </a:lnTo>
                    <a:lnTo>
                      <a:pt x="809" y="546"/>
                    </a:lnTo>
                    <a:lnTo>
                      <a:pt x="722" y="562"/>
                    </a:lnTo>
                    <a:lnTo>
                      <a:pt x="707" y="536"/>
                    </a:lnTo>
                    <a:lnTo>
                      <a:pt x="646" y="499"/>
                    </a:lnTo>
                    <a:lnTo>
                      <a:pt x="627" y="460"/>
                    </a:lnTo>
                    <a:lnTo>
                      <a:pt x="611" y="445"/>
                    </a:lnTo>
                    <a:lnTo>
                      <a:pt x="601" y="410"/>
                    </a:lnTo>
                    <a:lnTo>
                      <a:pt x="586" y="420"/>
                    </a:lnTo>
                    <a:lnTo>
                      <a:pt x="538" y="373"/>
                    </a:lnTo>
                    <a:lnTo>
                      <a:pt x="549" y="329"/>
                    </a:lnTo>
                    <a:lnTo>
                      <a:pt x="538" y="305"/>
                    </a:lnTo>
                    <a:lnTo>
                      <a:pt x="523" y="313"/>
                    </a:lnTo>
                    <a:lnTo>
                      <a:pt x="525" y="339"/>
                    </a:lnTo>
                    <a:lnTo>
                      <a:pt x="509" y="305"/>
                    </a:lnTo>
                    <a:lnTo>
                      <a:pt x="510" y="226"/>
                    </a:lnTo>
                    <a:lnTo>
                      <a:pt x="480" y="179"/>
                    </a:lnTo>
                    <a:lnTo>
                      <a:pt x="402" y="140"/>
                    </a:lnTo>
                    <a:lnTo>
                      <a:pt x="364" y="97"/>
                    </a:lnTo>
                    <a:lnTo>
                      <a:pt x="320" y="92"/>
                    </a:lnTo>
                    <a:lnTo>
                      <a:pt x="302" y="119"/>
                    </a:lnTo>
                    <a:lnTo>
                      <a:pt x="238" y="139"/>
                    </a:lnTo>
                    <a:lnTo>
                      <a:pt x="200" y="119"/>
                    </a:lnTo>
                    <a:lnTo>
                      <a:pt x="181" y="90"/>
                    </a:lnTo>
                    <a:lnTo>
                      <a:pt x="60" y="116"/>
                    </a:lnTo>
                    <a:lnTo>
                      <a:pt x="34" y="95"/>
                    </a:lnTo>
                    <a:lnTo>
                      <a:pt x="7" y="118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89" name="Freeform 53"/>
              <p:cNvSpPr>
                <a:spLocks/>
              </p:cNvSpPr>
              <p:nvPr/>
            </p:nvSpPr>
            <p:spPr bwMode="auto">
              <a:xfrm>
                <a:off x="4636" y="1956"/>
                <a:ext cx="882" cy="387"/>
              </a:xfrm>
              <a:custGeom>
                <a:avLst/>
                <a:gdLst>
                  <a:gd name="T0" fmla="*/ 30 w 762"/>
                  <a:gd name="T1" fmla="*/ 286 h 334"/>
                  <a:gd name="T2" fmla="*/ 0 w 762"/>
                  <a:gd name="T3" fmla="*/ 368 h 334"/>
                  <a:gd name="T4" fmla="*/ 113 w 762"/>
                  <a:gd name="T5" fmla="*/ 357 h 334"/>
                  <a:gd name="T6" fmla="*/ 159 w 762"/>
                  <a:gd name="T7" fmla="*/ 320 h 334"/>
                  <a:gd name="T8" fmla="*/ 314 w 762"/>
                  <a:gd name="T9" fmla="*/ 278 h 334"/>
                  <a:gd name="T10" fmla="*/ 357 w 762"/>
                  <a:gd name="T11" fmla="*/ 301 h 334"/>
                  <a:gd name="T12" fmla="*/ 460 w 762"/>
                  <a:gd name="T13" fmla="*/ 286 h 334"/>
                  <a:gd name="T14" fmla="*/ 460 w 762"/>
                  <a:gd name="T15" fmla="*/ 292 h 334"/>
                  <a:gd name="T16" fmla="*/ 612 w 762"/>
                  <a:gd name="T17" fmla="*/ 387 h 334"/>
                  <a:gd name="T18" fmla="*/ 703 w 762"/>
                  <a:gd name="T19" fmla="*/ 359 h 334"/>
                  <a:gd name="T20" fmla="*/ 754 w 762"/>
                  <a:gd name="T21" fmla="*/ 253 h 334"/>
                  <a:gd name="T22" fmla="*/ 840 w 762"/>
                  <a:gd name="T23" fmla="*/ 222 h 334"/>
                  <a:gd name="T24" fmla="*/ 882 w 762"/>
                  <a:gd name="T25" fmla="*/ 144 h 334"/>
                  <a:gd name="T26" fmla="*/ 880 w 762"/>
                  <a:gd name="T27" fmla="*/ 49 h 334"/>
                  <a:gd name="T28" fmla="*/ 869 w 762"/>
                  <a:gd name="T29" fmla="*/ 127 h 334"/>
                  <a:gd name="T30" fmla="*/ 821 w 762"/>
                  <a:gd name="T31" fmla="*/ 195 h 334"/>
                  <a:gd name="T32" fmla="*/ 802 w 762"/>
                  <a:gd name="T33" fmla="*/ 189 h 334"/>
                  <a:gd name="T34" fmla="*/ 736 w 762"/>
                  <a:gd name="T35" fmla="*/ 207 h 334"/>
                  <a:gd name="T36" fmla="*/ 736 w 762"/>
                  <a:gd name="T37" fmla="*/ 185 h 334"/>
                  <a:gd name="T38" fmla="*/ 802 w 762"/>
                  <a:gd name="T39" fmla="*/ 162 h 334"/>
                  <a:gd name="T40" fmla="*/ 742 w 762"/>
                  <a:gd name="T41" fmla="*/ 155 h 334"/>
                  <a:gd name="T42" fmla="*/ 809 w 762"/>
                  <a:gd name="T43" fmla="*/ 134 h 334"/>
                  <a:gd name="T44" fmla="*/ 836 w 762"/>
                  <a:gd name="T45" fmla="*/ 146 h 334"/>
                  <a:gd name="T46" fmla="*/ 848 w 762"/>
                  <a:gd name="T47" fmla="*/ 71 h 334"/>
                  <a:gd name="T48" fmla="*/ 831 w 762"/>
                  <a:gd name="T49" fmla="*/ 54 h 334"/>
                  <a:gd name="T50" fmla="*/ 751 w 762"/>
                  <a:gd name="T51" fmla="*/ 85 h 334"/>
                  <a:gd name="T52" fmla="*/ 754 w 762"/>
                  <a:gd name="T53" fmla="*/ 39 h 334"/>
                  <a:gd name="T54" fmla="*/ 787 w 762"/>
                  <a:gd name="T55" fmla="*/ 51 h 334"/>
                  <a:gd name="T56" fmla="*/ 831 w 762"/>
                  <a:gd name="T57" fmla="*/ 16 h 334"/>
                  <a:gd name="T58" fmla="*/ 807 w 762"/>
                  <a:gd name="T59" fmla="*/ 0 h 334"/>
                  <a:gd name="T60" fmla="*/ 544 w 762"/>
                  <a:gd name="T61" fmla="*/ 60 h 334"/>
                  <a:gd name="T62" fmla="*/ 220 w 762"/>
                  <a:gd name="T63" fmla="*/ 125 h 334"/>
                  <a:gd name="T64" fmla="*/ 73 w 762"/>
                  <a:gd name="T65" fmla="*/ 284 h 334"/>
                  <a:gd name="T66" fmla="*/ 30 w 762"/>
                  <a:gd name="T67" fmla="*/ 286 h 33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762"/>
                  <a:gd name="T103" fmla="*/ 0 h 334"/>
                  <a:gd name="T104" fmla="*/ 762 w 762"/>
                  <a:gd name="T105" fmla="*/ 334 h 33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762" h="334">
                    <a:moveTo>
                      <a:pt x="26" y="247"/>
                    </a:moveTo>
                    <a:lnTo>
                      <a:pt x="0" y="318"/>
                    </a:lnTo>
                    <a:lnTo>
                      <a:pt x="98" y="308"/>
                    </a:lnTo>
                    <a:lnTo>
                      <a:pt x="137" y="276"/>
                    </a:lnTo>
                    <a:lnTo>
                      <a:pt x="271" y="240"/>
                    </a:lnTo>
                    <a:lnTo>
                      <a:pt x="308" y="260"/>
                    </a:lnTo>
                    <a:lnTo>
                      <a:pt x="397" y="247"/>
                    </a:lnTo>
                    <a:lnTo>
                      <a:pt x="397" y="252"/>
                    </a:lnTo>
                    <a:lnTo>
                      <a:pt x="529" y="334"/>
                    </a:lnTo>
                    <a:lnTo>
                      <a:pt x="607" y="310"/>
                    </a:lnTo>
                    <a:lnTo>
                      <a:pt x="651" y="218"/>
                    </a:lnTo>
                    <a:lnTo>
                      <a:pt x="726" y="192"/>
                    </a:lnTo>
                    <a:lnTo>
                      <a:pt x="762" y="124"/>
                    </a:lnTo>
                    <a:lnTo>
                      <a:pt x="760" y="42"/>
                    </a:lnTo>
                    <a:lnTo>
                      <a:pt x="751" y="110"/>
                    </a:lnTo>
                    <a:lnTo>
                      <a:pt x="709" y="168"/>
                    </a:lnTo>
                    <a:lnTo>
                      <a:pt x="693" y="163"/>
                    </a:lnTo>
                    <a:lnTo>
                      <a:pt x="636" y="179"/>
                    </a:lnTo>
                    <a:lnTo>
                      <a:pt x="636" y="160"/>
                    </a:lnTo>
                    <a:lnTo>
                      <a:pt x="693" y="140"/>
                    </a:lnTo>
                    <a:lnTo>
                      <a:pt x="641" y="134"/>
                    </a:lnTo>
                    <a:lnTo>
                      <a:pt x="699" y="116"/>
                    </a:lnTo>
                    <a:lnTo>
                      <a:pt x="722" y="126"/>
                    </a:lnTo>
                    <a:lnTo>
                      <a:pt x="733" y="61"/>
                    </a:lnTo>
                    <a:lnTo>
                      <a:pt x="718" y="47"/>
                    </a:lnTo>
                    <a:lnTo>
                      <a:pt x="649" y="73"/>
                    </a:lnTo>
                    <a:lnTo>
                      <a:pt x="651" y="34"/>
                    </a:lnTo>
                    <a:lnTo>
                      <a:pt x="680" y="44"/>
                    </a:lnTo>
                    <a:lnTo>
                      <a:pt x="718" y="14"/>
                    </a:lnTo>
                    <a:lnTo>
                      <a:pt x="697" y="0"/>
                    </a:lnTo>
                    <a:lnTo>
                      <a:pt x="470" y="52"/>
                    </a:lnTo>
                    <a:lnTo>
                      <a:pt x="190" y="108"/>
                    </a:lnTo>
                    <a:lnTo>
                      <a:pt x="63" y="245"/>
                    </a:lnTo>
                    <a:lnTo>
                      <a:pt x="26" y="24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90" name="Freeform 54"/>
              <p:cNvSpPr>
                <a:spLocks/>
              </p:cNvSpPr>
              <p:nvPr/>
            </p:nvSpPr>
            <p:spPr bwMode="auto">
              <a:xfrm>
                <a:off x="4672" y="1636"/>
                <a:ext cx="771" cy="481"/>
              </a:xfrm>
              <a:custGeom>
                <a:avLst/>
                <a:gdLst>
                  <a:gd name="T0" fmla="*/ 126 w 666"/>
                  <a:gd name="T1" fmla="*/ 336 h 415"/>
                  <a:gd name="T2" fmla="*/ 104 w 666"/>
                  <a:gd name="T3" fmla="*/ 385 h 415"/>
                  <a:gd name="T4" fmla="*/ 73 w 666"/>
                  <a:gd name="T5" fmla="*/ 399 h 415"/>
                  <a:gd name="T6" fmla="*/ 71 w 666"/>
                  <a:gd name="T7" fmla="*/ 430 h 415"/>
                  <a:gd name="T8" fmla="*/ 3 w 666"/>
                  <a:gd name="T9" fmla="*/ 454 h 415"/>
                  <a:gd name="T10" fmla="*/ 0 w 666"/>
                  <a:gd name="T11" fmla="*/ 481 h 415"/>
                  <a:gd name="T12" fmla="*/ 183 w 666"/>
                  <a:gd name="T13" fmla="*/ 449 h 415"/>
                  <a:gd name="T14" fmla="*/ 515 w 666"/>
                  <a:gd name="T15" fmla="*/ 380 h 415"/>
                  <a:gd name="T16" fmla="*/ 771 w 666"/>
                  <a:gd name="T17" fmla="*/ 318 h 415"/>
                  <a:gd name="T18" fmla="*/ 771 w 666"/>
                  <a:gd name="T19" fmla="*/ 269 h 415"/>
                  <a:gd name="T20" fmla="*/ 743 w 666"/>
                  <a:gd name="T21" fmla="*/ 254 h 415"/>
                  <a:gd name="T22" fmla="*/ 721 w 666"/>
                  <a:gd name="T23" fmla="*/ 278 h 415"/>
                  <a:gd name="T24" fmla="*/ 707 w 666"/>
                  <a:gd name="T25" fmla="*/ 213 h 415"/>
                  <a:gd name="T26" fmla="*/ 721 w 666"/>
                  <a:gd name="T27" fmla="*/ 155 h 415"/>
                  <a:gd name="T28" fmla="*/ 625 w 666"/>
                  <a:gd name="T29" fmla="*/ 112 h 415"/>
                  <a:gd name="T30" fmla="*/ 560 w 666"/>
                  <a:gd name="T31" fmla="*/ 123 h 415"/>
                  <a:gd name="T32" fmla="*/ 558 w 666"/>
                  <a:gd name="T33" fmla="*/ 34 h 415"/>
                  <a:gd name="T34" fmla="*/ 491 w 666"/>
                  <a:gd name="T35" fmla="*/ 0 h 415"/>
                  <a:gd name="T36" fmla="*/ 441 w 666"/>
                  <a:gd name="T37" fmla="*/ 21 h 415"/>
                  <a:gd name="T38" fmla="*/ 407 w 666"/>
                  <a:gd name="T39" fmla="*/ 104 h 415"/>
                  <a:gd name="T40" fmla="*/ 347 w 666"/>
                  <a:gd name="T41" fmla="*/ 138 h 415"/>
                  <a:gd name="T42" fmla="*/ 323 w 666"/>
                  <a:gd name="T43" fmla="*/ 271 h 415"/>
                  <a:gd name="T44" fmla="*/ 226 w 666"/>
                  <a:gd name="T45" fmla="*/ 336 h 415"/>
                  <a:gd name="T46" fmla="*/ 147 w 666"/>
                  <a:gd name="T47" fmla="*/ 363 h 415"/>
                  <a:gd name="T48" fmla="*/ 126 w 666"/>
                  <a:gd name="T49" fmla="*/ 336 h 41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66"/>
                  <a:gd name="T76" fmla="*/ 0 h 415"/>
                  <a:gd name="T77" fmla="*/ 666 w 666"/>
                  <a:gd name="T78" fmla="*/ 415 h 41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66" h="415">
                    <a:moveTo>
                      <a:pt x="109" y="290"/>
                    </a:moveTo>
                    <a:lnTo>
                      <a:pt x="90" y="332"/>
                    </a:lnTo>
                    <a:lnTo>
                      <a:pt x="63" y="344"/>
                    </a:lnTo>
                    <a:lnTo>
                      <a:pt x="61" y="371"/>
                    </a:lnTo>
                    <a:lnTo>
                      <a:pt x="3" y="392"/>
                    </a:lnTo>
                    <a:lnTo>
                      <a:pt x="0" y="415"/>
                    </a:lnTo>
                    <a:lnTo>
                      <a:pt x="158" y="387"/>
                    </a:lnTo>
                    <a:lnTo>
                      <a:pt x="445" y="328"/>
                    </a:lnTo>
                    <a:lnTo>
                      <a:pt x="666" y="274"/>
                    </a:lnTo>
                    <a:lnTo>
                      <a:pt x="666" y="232"/>
                    </a:lnTo>
                    <a:lnTo>
                      <a:pt x="642" y="219"/>
                    </a:lnTo>
                    <a:lnTo>
                      <a:pt x="623" y="240"/>
                    </a:lnTo>
                    <a:lnTo>
                      <a:pt x="611" y="184"/>
                    </a:lnTo>
                    <a:lnTo>
                      <a:pt x="623" y="134"/>
                    </a:lnTo>
                    <a:lnTo>
                      <a:pt x="540" y="97"/>
                    </a:lnTo>
                    <a:lnTo>
                      <a:pt x="484" y="106"/>
                    </a:lnTo>
                    <a:lnTo>
                      <a:pt x="482" y="29"/>
                    </a:lnTo>
                    <a:lnTo>
                      <a:pt x="424" y="0"/>
                    </a:lnTo>
                    <a:lnTo>
                      <a:pt x="381" y="18"/>
                    </a:lnTo>
                    <a:lnTo>
                      <a:pt x="352" y="90"/>
                    </a:lnTo>
                    <a:lnTo>
                      <a:pt x="300" y="119"/>
                    </a:lnTo>
                    <a:lnTo>
                      <a:pt x="279" y="234"/>
                    </a:lnTo>
                    <a:lnTo>
                      <a:pt x="195" y="290"/>
                    </a:lnTo>
                    <a:lnTo>
                      <a:pt x="127" y="313"/>
                    </a:lnTo>
                    <a:lnTo>
                      <a:pt x="109" y="29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91" name="Freeform 55"/>
              <p:cNvSpPr>
                <a:spLocks/>
              </p:cNvSpPr>
              <p:nvPr/>
            </p:nvSpPr>
            <p:spPr bwMode="auto">
              <a:xfrm>
                <a:off x="4725" y="1541"/>
                <a:ext cx="440" cy="458"/>
              </a:xfrm>
              <a:custGeom>
                <a:avLst/>
                <a:gdLst>
                  <a:gd name="T0" fmla="*/ 45 w 440"/>
                  <a:gd name="T1" fmla="*/ 239 h 458"/>
                  <a:gd name="T2" fmla="*/ 12 w 440"/>
                  <a:gd name="T3" fmla="*/ 230 h 458"/>
                  <a:gd name="T4" fmla="*/ 0 w 440"/>
                  <a:gd name="T5" fmla="*/ 303 h 458"/>
                  <a:gd name="T6" fmla="*/ 12 w 440"/>
                  <a:gd name="T7" fmla="*/ 379 h 458"/>
                  <a:gd name="T8" fmla="*/ 75 w 440"/>
                  <a:gd name="T9" fmla="*/ 431 h 458"/>
                  <a:gd name="T10" fmla="*/ 90 w 440"/>
                  <a:gd name="T11" fmla="*/ 458 h 458"/>
                  <a:gd name="T12" fmla="*/ 170 w 440"/>
                  <a:gd name="T13" fmla="*/ 431 h 458"/>
                  <a:gd name="T14" fmla="*/ 267 w 440"/>
                  <a:gd name="T15" fmla="*/ 370 h 458"/>
                  <a:gd name="T16" fmla="*/ 294 w 440"/>
                  <a:gd name="T17" fmla="*/ 235 h 458"/>
                  <a:gd name="T18" fmla="*/ 356 w 440"/>
                  <a:gd name="T19" fmla="*/ 199 h 458"/>
                  <a:gd name="T20" fmla="*/ 389 w 440"/>
                  <a:gd name="T21" fmla="*/ 117 h 458"/>
                  <a:gd name="T22" fmla="*/ 440 w 440"/>
                  <a:gd name="T23" fmla="*/ 93 h 458"/>
                  <a:gd name="T24" fmla="*/ 374 w 440"/>
                  <a:gd name="T25" fmla="*/ 83 h 458"/>
                  <a:gd name="T26" fmla="*/ 260 w 440"/>
                  <a:gd name="T27" fmla="*/ 141 h 458"/>
                  <a:gd name="T28" fmla="*/ 248 w 440"/>
                  <a:gd name="T29" fmla="*/ 86 h 458"/>
                  <a:gd name="T30" fmla="*/ 152 w 440"/>
                  <a:gd name="T31" fmla="*/ 92 h 458"/>
                  <a:gd name="T32" fmla="*/ 130 w 440"/>
                  <a:gd name="T33" fmla="*/ 0 h 458"/>
                  <a:gd name="T34" fmla="*/ 105 w 440"/>
                  <a:gd name="T35" fmla="*/ 24 h 458"/>
                  <a:gd name="T36" fmla="*/ 112 w 440"/>
                  <a:gd name="T37" fmla="*/ 155 h 458"/>
                  <a:gd name="T38" fmla="*/ 70 w 440"/>
                  <a:gd name="T39" fmla="*/ 166 h 458"/>
                  <a:gd name="T40" fmla="*/ 45 w 440"/>
                  <a:gd name="T41" fmla="*/ 239 h 45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40"/>
                  <a:gd name="T64" fmla="*/ 0 h 458"/>
                  <a:gd name="T65" fmla="*/ 440 w 440"/>
                  <a:gd name="T66" fmla="*/ 458 h 45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40" h="458">
                    <a:moveTo>
                      <a:pt x="45" y="239"/>
                    </a:moveTo>
                    <a:lnTo>
                      <a:pt x="12" y="230"/>
                    </a:lnTo>
                    <a:lnTo>
                      <a:pt x="0" y="303"/>
                    </a:lnTo>
                    <a:lnTo>
                      <a:pt x="12" y="379"/>
                    </a:lnTo>
                    <a:lnTo>
                      <a:pt x="75" y="431"/>
                    </a:lnTo>
                    <a:lnTo>
                      <a:pt x="90" y="458"/>
                    </a:lnTo>
                    <a:lnTo>
                      <a:pt x="170" y="431"/>
                    </a:lnTo>
                    <a:lnTo>
                      <a:pt x="267" y="370"/>
                    </a:lnTo>
                    <a:lnTo>
                      <a:pt x="294" y="235"/>
                    </a:lnTo>
                    <a:lnTo>
                      <a:pt x="356" y="199"/>
                    </a:lnTo>
                    <a:lnTo>
                      <a:pt x="389" y="117"/>
                    </a:lnTo>
                    <a:lnTo>
                      <a:pt x="440" y="93"/>
                    </a:lnTo>
                    <a:lnTo>
                      <a:pt x="374" y="83"/>
                    </a:lnTo>
                    <a:lnTo>
                      <a:pt x="260" y="141"/>
                    </a:lnTo>
                    <a:lnTo>
                      <a:pt x="248" y="86"/>
                    </a:lnTo>
                    <a:lnTo>
                      <a:pt x="152" y="92"/>
                    </a:lnTo>
                    <a:lnTo>
                      <a:pt x="130" y="0"/>
                    </a:lnTo>
                    <a:lnTo>
                      <a:pt x="105" y="24"/>
                    </a:lnTo>
                    <a:lnTo>
                      <a:pt x="112" y="155"/>
                    </a:lnTo>
                    <a:lnTo>
                      <a:pt x="70" y="166"/>
                    </a:lnTo>
                    <a:lnTo>
                      <a:pt x="45" y="2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92" name="Freeform 56"/>
              <p:cNvSpPr>
                <a:spLocks/>
              </p:cNvSpPr>
              <p:nvPr/>
            </p:nvSpPr>
            <p:spPr bwMode="auto">
              <a:xfrm>
                <a:off x="5348" y="1548"/>
                <a:ext cx="124" cy="153"/>
              </a:xfrm>
              <a:custGeom>
                <a:avLst/>
                <a:gdLst>
                  <a:gd name="T0" fmla="*/ 0 w 107"/>
                  <a:gd name="T1" fmla="*/ 9 h 132"/>
                  <a:gd name="T2" fmla="*/ 27 w 107"/>
                  <a:gd name="T3" fmla="*/ 0 h 132"/>
                  <a:gd name="T4" fmla="*/ 82 w 107"/>
                  <a:gd name="T5" fmla="*/ 34 h 132"/>
                  <a:gd name="T6" fmla="*/ 82 w 107"/>
                  <a:gd name="T7" fmla="*/ 67 h 132"/>
                  <a:gd name="T8" fmla="*/ 122 w 107"/>
                  <a:gd name="T9" fmla="*/ 92 h 132"/>
                  <a:gd name="T10" fmla="*/ 124 w 107"/>
                  <a:gd name="T11" fmla="*/ 137 h 132"/>
                  <a:gd name="T12" fmla="*/ 60 w 107"/>
                  <a:gd name="T13" fmla="*/ 153 h 132"/>
                  <a:gd name="T14" fmla="*/ 0 w 107"/>
                  <a:gd name="T15" fmla="*/ 9 h 13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7"/>
                  <a:gd name="T25" fmla="*/ 0 h 132"/>
                  <a:gd name="T26" fmla="*/ 107 w 107"/>
                  <a:gd name="T27" fmla="*/ 132 h 13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7" h="132">
                    <a:moveTo>
                      <a:pt x="0" y="8"/>
                    </a:moveTo>
                    <a:lnTo>
                      <a:pt x="23" y="0"/>
                    </a:lnTo>
                    <a:lnTo>
                      <a:pt x="71" y="29"/>
                    </a:lnTo>
                    <a:lnTo>
                      <a:pt x="71" y="58"/>
                    </a:lnTo>
                    <a:lnTo>
                      <a:pt x="105" y="79"/>
                    </a:lnTo>
                    <a:lnTo>
                      <a:pt x="107" y="118"/>
                    </a:lnTo>
                    <a:lnTo>
                      <a:pt x="52" y="132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93" name="Freeform 57"/>
              <p:cNvSpPr>
                <a:spLocks/>
              </p:cNvSpPr>
              <p:nvPr/>
            </p:nvSpPr>
            <p:spPr bwMode="auto">
              <a:xfrm>
                <a:off x="4822" y="1247"/>
                <a:ext cx="593" cy="389"/>
              </a:xfrm>
              <a:custGeom>
                <a:avLst/>
                <a:gdLst>
                  <a:gd name="T0" fmla="*/ 54 w 512"/>
                  <a:gd name="T1" fmla="*/ 57 h 336"/>
                  <a:gd name="T2" fmla="*/ 0 w 512"/>
                  <a:gd name="T3" fmla="*/ 109 h 336"/>
                  <a:gd name="T4" fmla="*/ 30 w 512"/>
                  <a:gd name="T5" fmla="*/ 298 h 336"/>
                  <a:gd name="T6" fmla="*/ 54 w 512"/>
                  <a:gd name="T7" fmla="*/ 389 h 336"/>
                  <a:gd name="T8" fmla="*/ 155 w 512"/>
                  <a:gd name="T9" fmla="*/ 381 h 336"/>
                  <a:gd name="T10" fmla="*/ 529 w 512"/>
                  <a:gd name="T11" fmla="*/ 310 h 336"/>
                  <a:gd name="T12" fmla="*/ 556 w 512"/>
                  <a:gd name="T13" fmla="*/ 299 h 336"/>
                  <a:gd name="T14" fmla="*/ 593 w 512"/>
                  <a:gd name="T15" fmla="*/ 212 h 336"/>
                  <a:gd name="T16" fmla="*/ 537 w 512"/>
                  <a:gd name="T17" fmla="*/ 163 h 336"/>
                  <a:gd name="T18" fmla="*/ 568 w 512"/>
                  <a:gd name="T19" fmla="*/ 51 h 336"/>
                  <a:gd name="T20" fmla="*/ 524 w 512"/>
                  <a:gd name="T21" fmla="*/ 39 h 336"/>
                  <a:gd name="T22" fmla="*/ 524 w 512"/>
                  <a:gd name="T23" fmla="*/ 12 h 336"/>
                  <a:gd name="T24" fmla="*/ 505 w 512"/>
                  <a:gd name="T25" fmla="*/ 0 h 336"/>
                  <a:gd name="T26" fmla="*/ 72 w 512"/>
                  <a:gd name="T27" fmla="*/ 81 h 336"/>
                  <a:gd name="T28" fmla="*/ 54 w 512"/>
                  <a:gd name="T29" fmla="*/ 57 h 3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512"/>
                  <a:gd name="T46" fmla="*/ 0 h 336"/>
                  <a:gd name="T47" fmla="*/ 512 w 512"/>
                  <a:gd name="T48" fmla="*/ 336 h 3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512" h="336">
                    <a:moveTo>
                      <a:pt x="47" y="49"/>
                    </a:moveTo>
                    <a:lnTo>
                      <a:pt x="0" y="94"/>
                    </a:lnTo>
                    <a:lnTo>
                      <a:pt x="26" y="257"/>
                    </a:lnTo>
                    <a:lnTo>
                      <a:pt x="47" y="336"/>
                    </a:lnTo>
                    <a:lnTo>
                      <a:pt x="134" y="329"/>
                    </a:lnTo>
                    <a:lnTo>
                      <a:pt x="457" y="268"/>
                    </a:lnTo>
                    <a:lnTo>
                      <a:pt x="480" y="258"/>
                    </a:lnTo>
                    <a:lnTo>
                      <a:pt x="512" y="183"/>
                    </a:lnTo>
                    <a:lnTo>
                      <a:pt x="464" y="141"/>
                    </a:lnTo>
                    <a:lnTo>
                      <a:pt x="490" y="44"/>
                    </a:lnTo>
                    <a:lnTo>
                      <a:pt x="452" y="34"/>
                    </a:lnTo>
                    <a:lnTo>
                      <a:pt x="452" y="10"/>
                    </a:lnTo>
                    <a:lnTo>
                      <a:pt x="436" y="0"/>
                    </a:lnTo>
                    <a:lnTo>
                      <a:pt x="62" y="70"/>
                    </a:lnTo>
                    <a:lnTo>
                      <a:pt x="47" y="4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94" name="Freeform 58"/>
              <p:cNvSpPr>
                <a:spLocks/>
              </p:cNvSpPr>
              <p:nvPr/>
            </p:nvSpPr>
            <p:spPr bwMode="auto">
              <a:xfrm>
                <a:off x="5360" y="1292"/>
                <a:ext cx="156" cy="311"/>
              </a:xfrm>
              <a:custGeom>
                <a:avLst/>
                <a:gdLst>
                  <a:gd name="T0" fmla="*/ 28 w 135"/>
                  <a:gd name="T1" fmla="*/ 2 h 268"/>
                  <a:gd name="T2" fmla="*/ 65 w 135"/>
                  <a:gd name="T3" fmla="*/ 0 h 268"/>
                  <a:gd name="T4" fmla="*/ 140 w 135"/>
                  <a:gd name="T5" fmla="*/ 46 h 268"/>
                  <a:gd name="T6" fmla="*/ 128 w 135"/>
                  <a:gd name="T7" fmla="*/ 85 h 268"/>
                  <a:gd name="T8" fmla="*/ 155 w 135"/>
                  <a:gd name="T9" fmla="*/ 109 h 268"/>
                  <a:gd name="T10" fmla="*/ 156 w 135"/>
                  <a:gd name="T11" fmla="*/ 254 h 268"/>
                  <a:gd name="T12" fmla="*/ 131 w 135"/>
                  <a:gd name="T13" fmla="*/ 311 h 268"/>
                  <a:gd name="T14" fmla="*/ 101 w 135"/>
                  <a:gd name="T15" fmla="*/ 290 h 268"/>
                  <a:gd name="T16" fmla="*/ 68 w 135"/>
                  <a:gd name="T17" fmla="*/ 289 h 268"/>
                  <a:gd name="T18" fmla="*/ 15 w 135"/>
                  <a:gd name="T19" fmla="*/ 259 h 268"/>
                  <a:gd name="T20" fmla="*/ 55 w 135"/>
                  <a:gd name="T21" fmla="*/ 167 h 268"/>
                  <a:gd name="T22" fmla="*/ 0 w 135"/>
                  <a:gd name="T23" fmla="*/ 118 h 268"/>
                  <a:gd name="T24" fmla="*/ 28 w 135"/>
                  <a:gd name="T25" fmla="*/ 2 h 2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5"/>
                  <a:gd name="T40" fmla="*/ 0 h 268"/>
                  <a:gd name="T41" fmla="*/ 135 w 135"/>
                  <a:gd name="T42" fmla="*/ 268 h 2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5" h="268">
                    <a:moveTo>
                      <a:pt x="24" y="2"/>
                    </a:moveTo>
                    <a:lnTo>
                      <a:pt x="56" y="0"/>
                    </a:lnTo>
                    <a:lnTo>
                      <a:pt x="121" y="40"/>
                    </a:lnTo>
                    <a:lnTo>
                      <a:pt x="111" y="73"/>
                    </a:lnTo>
                    <a:lnTo>
                      <a:pt x="134" y="94"/>
                    </a:lnTo>
                    <a:lnTo>
                      <a:pt x="135" y="219"/>
                    </a:lnTo>
                    <a:lnTo>
                      <a:pt x="113" y="268"/>
                    </a:lnTo>
                    <a:lnTo>
                      <a:pt x="87" y="250"/>
                    </a:lnTo>
                    <a:lnTo>
                      <a:pt x="59" y="249"/>
                    </a:lnTo>
                    <a:lnTo>
                      <a:pt x="13" y="223"/>
                    </a:lnTo>
                    <a:lnTo>
                      <a:pt x="48" y="144"/>
                    </a:lnTo>
                    <a:lnTo>
                      <a:pt x="0" y="102"/>
                    </a:lnTo>
                    <a:lnTo>
                      <a:pt x="24" y="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95" name="Freeform 59"/>
              <p:cNvSpPr>
                <a:spLocks/>
              </p:cNvSpPr>
              <p:nvPr/>
            </p:nvSpPr>
            <p:spPr bwMode="auto">
              <a:xfrm>
                <a:off x="4873" y="808"/>
                <a:ext cx="657" cy="534"/>
              </a:xfrm>
              <a:custGeom>
                <a:avLst/>
                <a:gdLst>
                  <a:gd name="T0" fmla="*/ 51 w 567"/>
                  <a:gd name="T1" fmla="*/ 359 h 461"/>
                  <a:gd name="T2" fmla="*/ 112 w 567"/>
                  <a:gd name="T3" fmla="*/ 327 h 461"/>
                  <a:gd name="T4" fmla="*/ 196 w 567"/>
                  <a:gd name="T5" fmla="*/ 320 h 461"/>
                  <a:gd name="T6" fmla="*/ 217 w 567"/>
                  <a:gd name="T7" fmla="*/ 292 h 461"/>
                  <a:gd name="T8" fmla="*/ 247 w 567"/>
                  <a:gd name="T9" fmla="*/ 287 h 461"/>
                  <a:gd name="T10" fmla="*/ 264 w 567"/>
                  <a:gd name="T11" fmla="*/ 258 h 461"/>
                  <a:gd name="T12" fmla="*/ 292 w 567"/>
                  <a:gd name="T13" fmla="*/ 247 h 461"/>
                  <a:gd name="T14" fmla="*/ 279 w 567"/>
                  <a:gd name="T15" fmla="*/ 190 h 461"/>
                  <a:gd name="T16" fmla="*/ 262 w 567"/>
                  <a:gd name="T17" fmla="*/ 176 h 461"/>
                  <a:gd name="T18" fmla="*/ 298 w 567"/>
                  <a:gd name="T19" fmla="*/ 131 h 461"/>
                  <a:gd name="T20" fmla="*/ 320 w 567"/>
                  <a:gd name="T21" fmla="*/ 131 h 461"/>
                  <a:gd name="T22" fmla="*/ 396 w 567"/>
                  <a:gd name="T23" fmla="*/ 35 h 461"/>
                  <a:gd name="T24" fmla="*/ 514 w 567"/>
                  <a:gd name="T25" fmla="*/ 0 h 461"/>
                  <a:gd name="T26" fmla="*/ 527 w 567"/>
                  <a:gd name="T27" fmla="*/ 89 h 461"/>
                  <a:gd name="T28" fmla="*/ 533 w 567"/>
                  <a:gd name="T29" fmla="*/ 86 h 461"/>
                  <a:gd name="T30" fmla="*/ 561 w 567"/>
                  <a:gd name="T31" fmla="*/ 118 h 461"/>
                  <a:gd name="T32" fmla="*/ 563 w 567"/>
                  <a:gd name="T33" fmla="*/ 210 h 461"/>
                  <a:gd name="T34" fmla="*/ 599 w 567"/>
                  <a:gd name="T35" fmla="*/ 284 h 461"/>
                  <a:gd name="T36" fmla="*/ 612 w 567"/>
                  <a:gd name="T37" fmla="*/ 381 h 461"/>
                  <a:gd name="T38" fmla="*/ 615 w 567"/>
                  <a:gd name="T39" fmla="*/ 466 h 461"/>
                  <a:gd name="T40" fmla="*/ 657 w 567"/>
                  <a:gd name="T41" fmla="*/ 493 h 461"/>
                  <a:gd name="T42" fmla="*/ 627 w 567"/>
                  <a:gd name="T43" fmla="*/ 534 h 461"/>
                  <a:gd name="T44" fmla="*/ 550 w 567"/>
                  <a:gd name="T45" fmla="*/ 487 h 461"/>
                  <a:gd name="T46" fmla="*/ 511 w 567"/>
                  <a:gd name="T47" fmla="*/ 490 h 461"/>
                  <a:gd name="T48" fmla="*/ 472 w 567"/>
                  <a:gd name="T49" fmla="*/ 478 h 461"/>
                  <a:gd name="T50" fmla="*/ 473 w 567"/>
                  <a:gd name="T51" fmla="*/ 451 h 461"/>
                  <a:gd name="T52" fmla="*/ 448 w 567"/>
                  <a:gd name="T53" fmla="*/ 441 h 461"/>
                  <a:gd name="T54" fmla="*/ 19 w 567"/>
                  <a:gd name="T55" fmla="*/ 524 h 461"/>
                  <a:gd name="T56" fmla="*/ 0 w 567"/>
                  <a:gd name="T57" fmla="*/ 499 h 461"/>
                  <a:gd name="T58" fmla="*/ 65 w 567"/>
                  <a:gd name="T59" fmla="*/ 403 h 461"/>
                  <a:gd name="T60" fmla="*/ 51 w 567"/>
                  <a:gd name="T61" fmla="*/ 359 h 46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67"/>
                  <a:gd name="T94" fmla="*/ 0 h 461"/>
                  <a:gd name="T95" fmla="*/ 567 w 567"/>
                  <a:gd name="T96" fmla="*/ 461 h 46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67" h="461">
                    <a:moveTo>
                      <a:pt x="44" y="310"/>
                    </a:moveTo>
                    <a:lnTo>
                      <a:pt x="97" y="282"/>
                    </a:lnTo>
                    <a:lnTo>
                      <a:pt x="169" y="276"/>
                    </a:lnTo>
                    <a:lnTo>
                      <a:pt x="187" y="252"/>
                    </a:lnTo>
                    <a:lnTo>
                      <a:pt x="213" y="248"/>
                    </a:lnTo>
                    <a:lnTo>
                      <a:pt x="228" y="223"/>
                    </a:lnTo>
                    <a:lnTo>
                      <a:pt x="252" y="213"/>
                    </a:lnTo>
                    <a:lnTo>
                      <a:pt x="241" y="164"/>
                    </a:lnTo>
                    <a:lnTo>
                      <a:pt x="226" y="152"/>
                    </a:lnTo>
                    <a:lnTo>
                      <a:pt x="257" y="113"/>
                    </a:lnTo>
                    <a:lnTo>
                      <a:pt x="276" y="113"/>
                    </a:lnTo>
                    <a:lnTo>
                      <a:pt x="342" y="30"/>
                    </a:lnTo>
                    <a:lnTo>
                      <a:pt x="444" y="0"/>
                    </a:lnTo>
                    <a:lnTo>
                      <a:pt x="455" y="77"/>
                    </a:lnTo>
                    <a:lnTo>
                      <a:pt x="460" y="74"/>
                    </a:lnTo>
                    <a:lnTo>
                      <a:pt x="484" y="102"/>
                    </a:lnTo>
                    <a:lnTo>
                      <a:pt x="486" y="181"/>
                    </a:lnTo>
                    <a:lnTo>
                      <a:pt x="517" y="245"/>
                    </a:lnTo>
                    <a:lnTo>
                      <a:pt x="528" y="329"/>
                    </a:lnTo>
                    <a:lnTo>
                      <a:pt x="531" y="402"/>
                    </a:lnTo>
                    <a:lnTo>
                      <a:pt x="567" y="426"/>
                    </a:lnTo>
                    <a:lnTo>
                      <a:pt x="541" y="461"/>
                    </a:lnTo>
                    <a:lnTo>
                      <a:pt x="475" y="420"/>
                    </a:lnTo>
                    <a:lnTo>
                      <a:pt x="441" y="423"/>
                    </a:lnTo>
                    <a:lnTo>
                      <a:pt x="407" y="413"/>
                    </a:lnTo>
                    <a:lnTo>
                      <a:pt x="408" y="389"/>
                    </a:lnTo>
                    <a:lnTo>
                      <a:pt x="387" y="381"/>
                    </a:lnTo>
                    <a:lnTo>
                      <a:pt x="16" y="452"/>
                    </a:lnTo>
                    <a:lnTo>
                      <a:pt x="0" y="431"/>
                    </a:lnTo>
                    <a:lnTo>
                      <a:pt x="56" y="348"/>
                    </a:lnTo>
                    <a:lnTo>
                      <a:pt x="44" y="31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96" name="Freeform 60"/>
              <p:cNvSpPr>
                <a:spLocks/>
              </p:cNvSpPr>
              <p:nvPr/>
            </p:nvSpPr>
            <p:spPr bwMode="auto">
              <a:xfrm>
                <a:off x="5384" y="778"/>
                <a:ext cx="174" cy="322"/>
              </a:xfrm>
              <a:custGeom>
                <a:avLst/>
                <a:gdLst>
                  <a:gd name="T0" fmla="*/ 0 w 150"/>
                  <a:gd name="T1" fmla="*/ 34 h 278"/>
                  <a:gd name="T2" fmla="*/ 126 w 150"/>
                  <a:gd name="T3" fmla="*/ 0 h 278"/>
                  <a:gd name="T4" fmla="*/ 174 w 150"/>
                  <a:gd name="T5" fmla="*/ 88 h 278"/>
                  <a:gd name="T6" fmla="*/ 150 w 150"/>
                  <a:gd name="T7" fmla="*/ 110 h 278"/>
                  <a:gd name="T8" fmla="*/ 159 w 150"/>
                  <a:gd name="T9" fmla="*/ 305 h 278"/>
                  <a:gd name="T10" fmla="*/ 86 w 150"/>
                  <a:gd name="T11" fmla="*/ 322 h 278"/>
                  <a:gd name="T12" fmla="*/ 50 w 150"/>
                  <a:gd name="T13" fmla="*/ 241 h 278"/>
                  <a:gd name="T14" fmla="*/ 49 w 150"/>
                  <a:gd name="T15" fmla="*/ 146 h 278"/>
                  <a:gd name="T16" fmla="*/ 16 w 150"/>
                  <a:gd name="T17" fmla="*/ 118 h 278"/>
                  <a:gd name="T18" fmla="*/ 0 w 150"/>
                  <a:gd name="T19" fmla="*/ 34 h 2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50"/>
                  <a:gd name="T31" fmla="*/ 0 h 278"/>
                  <a:gd name="T32" fmla="*/ 150 w 150"/>
                  <a:gd name="T33" fmla="*/ 278 h 27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50" h="278">
                    <a:moveTo>
                      <a:pt x="0" y="29"/>
                    </a:moveTo>
                    <a:lnTo>
                      <a:pt x="109" y="0"/>
                    </a:lnTo>
                    <a:lnTo>
                      <a:pt x="150" y="76"/>
                    </a:lnTo>
                    <a:lnTo>
                      <a:pt x="129" y="95"/>
                    </a:lnTo>
                    <a:lnTo>
                      <a:pt x="137" y="263"/>
                    </a:lnTo>
                    <a:lnTo>
                      <a:pt x="74" y="278"/>
                    </a:lnTo>
                    <a:lnTo>
                      <a:pt x="43" y="208"/>
                    </a:lnTo>
                    <a:lnTo>
                      <a:pt x="42" y="126"/>
                    </a:lnTo>
                    <a:lnTo>
                      <a:pt x="14" y="102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97" name="Freeform 61"/>
              <p:cNvSpPr>
                <a:spLocks/>
              </p:cNvSpPr>
              <p:nvPr/>
            </p:nvSpPr>
            <p:spPr bwMode="auto">
              <a:xfrm>
                <a:off x="5467" y="1028"/>
                <a:ext cx="371" cy="169"/>
              </a:xfrm>
              <a:custGeom>
                <a:avLst/>
                <a:gdLst>
                  <a:gd name="T0" fmla="*/ 0 w 320"/>
                  <a:gd name="T1" fmla="*/ 67 h 146"/>
                  <a:gd name="T2" fmla="*/ 189 w 320"/>
                  <a:gd name="T3" fmla="*/ 21 h 146"/>
                  <a:gd name="T4" fmla="*/ 212 w 320"/>
                  <a:gd name="T5" fmla="*/ 23 h 146"/>
                  <a:gd name="T6" fmla="*/ 234 w 320"/>
                  <a:gd name="T7" fmla="*/ 0 h 146"/>
                  <a:gd name="T8" fmla="*/ 253 w 320"/>
                  <a:gd name="T9" fmla="*/ 12 h 146"/>
                  <a:gd name="T10" fmla="*/ 231 w 320"/>
                  <a:gd name="T11" fmla="*/ 60 h 146"/>
                  <a:gd name="T12" fmla="*/ 270 w 320"/>
                  <a:gd name="T13" fmla="*/ 57 h 146"/>
                  <a:gd name="T14" fmla="*/ 292 w 320"/>
                  <a:gd name="T15" fmla="*/ 94 h 146"/>
                  <a:gd name="T16" fmla="*/ 319 w 320"/>
                  <a:gd name="T17" fmla="*/ 97 h 146"/>
                  <a:gd name="T18" fmla="*/ 337 w 320"/>
                  <a:gd name="T19" fmla="*/ 91 h 146"/>
                  <a:gd name="T20" fmla="*/ 337 w 320"/>
                  <a:gd name="T21" fmla="*/ 72 h 146"/>
                  <a:gd name="T22" fmla="*/ 305 w 320"/>
                  <a:gd name="T23" fmla="*/ 45 h 146"/>
                  <a:gd name="T24" fmla="*/ 329 w 320"/>
                  <a:gd name="T25" fmla="*/ 43 h 146"/>
                  <a:gd name="T26" fmla="*/ 371 w 320"/>
                  <a:gd name="T27" fmla="*/ 100 h 146"/>
                  <a:gd name="T28" fmla="*/ 332 w 320"/>
                  <a:gd name="T29" fmla="*/ 133 h 146"/>
                  <a:gd name="T30" fmla="*/ 286 w 320"/>
                  <a:gd name="T31" fmla="*/ 116 h 146"/>
                  <a:gd name="T32" fmla="*/ 259 w 320"/>
                  <a:gd name="T33" fmla="*/ 157 h 146"/>
                  <a:gd name="T34" fmla="*/ 203 w 320"/>
                  <a:gd name="T35" fmla="*/ 116 h 146"/>
                  <a:gd name="T36" fmla="*/ 15 w 320"/>
                  <a:gd name="T37" fmla="*/ 169 h 146"/>
                  <a:gd name="T38" fmla="*/ 0 w 320"/>
                  <a:gd name="T39" fmla="*/ 67 h 14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320"/>
                  <a:gd name="T61" fmla="*/ 0 h 146"/>
                  <a:gd name="T62" fmla="*/ 320 w 320"/>
                  <a:gd name="T63" fmla="*/ 146 h 14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320" h="146">
                    <a:moveTo>
                      <a:pt x="0" y="58"/>
                    </a:moveTo>
                    <a:lnTo>
                      <a:pt x="163" y="18"/>
                    </a:lnTo>
                    <a:lnTo>
                      <a:pt x="183" y="20"/>
                    </a:lnTo>
                    <a:lnTo>
                      <a:pt x="202" y="0"/>
                    </a:lnTo>
                    <a:lnTo>
                      <a:pt x="218" y="10"/>
                    </a:lnTo>
                    <a:lnTo>
                      <a:pt x="199" y="52"/>
                    </a:lnTo>
                    <a:lnTo>
                      <a:pt x="233" y="49"/>
                    </a:lnTo>
                    <a:lnTo>
                      <a:pt x="252" y="81"/>
                    </a:lnTo>
                    <a:lnTo>
                      <a:pt x="275" y="84"/>
                    </a:lnTo>
                    <a:lnTo>
                      <a:pt x="291" y="79"/>
                    </a:lnTo>
                    <a:lnTo>
                      <a:pt x="291" y="62"/>
                    </a:lnTo>
                    <a:lnTo>
                      <a:pt x="263" y="39"/>
                    </a:lnTo>
                    <a:lnTo>
                      <a:pt x="284" y="37"/>
                    </a:lnTo>
                    <a:lnTo>
                      <a:pt x="320" y="86"/>
                    </a:lnTo>
                    <a:lnTo>
                      <a:pt x="286" y="115"/>
                    </a:lnTo>
                    <a:lnTo>
                      <a:pt x="247" y="100"/>
                    </a:lnTo>
                    <a:lnTo>
                      <a:pt x="223" y="136"/>
                    </a:lnTo>
                    <a:lnTo>
                      <a:pt x="175" y="100"/>
                    </a:lnTo>
                    <a:lnTo>
                      <a:pt x="13" y="146"/>
                    </a:lnTo>
                    <a:lnTo>
                      <a:pt x="0" y="5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98" name="Freeform 62"/>
              <p:cNvSpPr>
                <a:spLocks/>
              </p:cNvSpPr>
              <p:nvPr/>
            </p:nvSpPr>
            <p:spPr bwMode="auto">
              <a:xfrm>
                <a:off x="5481" y="1156"/>
                <a:ext cx="193" cy="148"/>
              </a:xfrm>
              <a:custGeom>
                <a:avLst/>
                <a:gdLst>
                  <a:gd name="T0" fmla="*/ 0 w 166"/>
                  <a:gd name="T1" fmla="*/ 37 h 128"/>
                  <a:gd name="T2" fmla="*/ 148 w 166"/>
                  <a:gd name="T3" fmla="*/ 0 h 128"/>
                  <a:gd name="T4" fmla="*/ 193 w 166"/>
                  <a:gd name="T5" fmla="*/ 67 h 128"/>
                  <a:gd name="T6" fmla="*/ 166 w 166"/>
                  <a:gd name="T7" fmla="*/ 97 h 128"/>
                  <a:gd name="T8" fmla="*/ 120 w 166"/>
                  <a:gd name="T9" fmla="*/ 86 h 128"/>
                  <a:gd name="T10" fmla="*/ 47 w 166"/>
                  <a:gd name="T11" fmla="*/ 148 h 128"/>
                  <a:gd name="T12" fmla="*/ 7 w 166"/>
                  <a:gd name="T13" fmla="*/ 116 h 128"/>
                  <a:gd name="T14" fmla="*/ 0 w 166"/>
                  <a:gd name="T15" fmla="*/ 37 h 12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66"/>
                  <a:gd name="T25" fmla="*/ 0 h 128"/>
                  <a:gd name="T26" fmla="*/ 166 w 166"/>
                  <a:gd name="T27" fmla="*/ 128 h 12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66" h="128">
                    <a:moveTo>
                      <a:pt x="0" y="32"/>
                    </a:moveTo>
                    <a:lnTo>
                      <a:pt x="127" y="0"/>
                    </a:lnTo>
                    <a:lnTo>
                      <a:pt x="166" y="58"/>
                    </a:lnTo>
                    <a:lnTo>
                      <a:pt x="143" y="84"/>
                    </a:lnTo>
                    <a:lnTo>
                      <a:pt x="103" y="74"/>
                    </a:lnTo>
                    <a:lnTo>
                      <a:pt x="40" y="128"/>
                    </a:lnTo>
                    <a:lnTo>
                      <a:pt x="6" y="10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299" name="Freeform 63"/>
              <p:cNvSpPr>
                <a:spLocks/>
              </p:cNvSpPr>
              <p:nvPr/>
            </p:nvSpPr>
            <p:spPr bwMode="auto">
              <a:xfrm>
                <a:off x="5513" y="1257"/>
                <a:ext cx="191" cy="114"/>
              </a:xfrm>
              <a:custGeom>
                <a:avLst/>
                <a:gdLst>
                  <a:gd name="T0" fmla="*/ 0 w 165"/>
                  <a:gd name="T1" fmla="*/ 84 h 99"/>
                  <a:gd name="T2" fmla="*/ 79 w 165"/>
                  <a:gd name="T3" fmla="*/ 47 h 99"/>
                  <a:gd name="T4" fmla="*/ 155 w 165"/>
                  <a:gd name="T5" fmla="*/ 0 h 99"/>
                  <a:gd name="T6" fmla="*/ 168 w 165"/>
                  <a:gd name="T7" fmla="*/ 2 h 99"/>
                  <a:gd name="T8" fmla="*/ 191 w 165"/>
                  <a:gd name="T9" fmla="*/ 3 h 99"/>
                  <a:gd name="T10" fmla="*/ 116 w 165"/>
                  <a:gd name="T11" fmla="*/ 63 h 99"/>
                  <a:gd name="T12" fmla="*/ 22 w 165"/>
                  <a:gd name="T13" fmla="*/ 114 h 99"/>
                  <a:gd name="T14" fmla="*/ 0 w 165"/>
                  <a:gd name="T15" fmla="*/ 84 h 9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65"/>
                  <a:gd name="T25" fmla="*/ 0 h 99"/>
                  <a:gd name="T26" fmla="*/ 165 w 165"/>
                  <a:gd name="T27" fmla="*/ 99 h 99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65" h="99">
                    <a:moveTo>
                      <a:pt x="0" y="73"/>
                    </a:moveTo>
                    <a:lnTo>
                      <a:pt x="68" y="41"/>
                    </a:lnTo>
                    <a:lnTo>
                      <a:pt x="134" y="0"/>
                    </a:lnTo>
                    <a:lnTo>
                      <a:pt x="145" y="2"/>
                    </a:lnTo>
                    <a:lnTo>
                      <a:pt x="165" y="3"/>
                    </a:lnTo>
                    <a:lnTo>
                      <a:pt x="100" y="55"/>
                    </a:lnTo>
                    <a:lnTo>
                      <a:pt x="19" y="99"/>
                    </a:lnTo>
                    <a:lnTo>
                      <a:pt x="0" y="7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300" name="Freeform 64"/>
              <p:cNvSpPr>
                <a:spLocks/>
              </p:cNvSpPr>
              <p:nvPr/>
            </p:nvSpPr>
            <p:spPr bwMode="auto">
              <a:xfrm>
                <a:off x="5510" y="717"/>
                <a:ext cx="204" cy="362"/>
              </a:xfrm>
              <a:custGeom>
                <a:avLst/>
                <a:gdLst>
                  <a:gd name="T0" fmla="*/ 44 w 176"/>
                  <a:gd name="T1" fmla="*/ 0 h 313"/>
                  <a:gd name="T2" fmla="*/ 0 w 176"/>
                  <a:gd name="T3" fmla="*/ 64 h 313"/>
                  <a:gd name="T4" fmla="*/ 48 w 176"/>
                  <a:gd name="T5" fmla="*/ 147 h 313"/>
                  <a:gd name="T6" fmla="*/ 20 w 176"/>
                  <a:gd name="T7" fmla="*/ 170 h 313"/>
                  <a:gd name="T8" fmla="*/ 30 w 176"/>
                  <a:gd name="T9" fmla="*/ 362 h 313"/>
                  <a:gd name="T10" fmla="*/ 145 w 176"/>
                  <a:gd name="T11" fmla="*/ 334 h 313"/>
                  <a:gd name="T12" fmla="*/ 175 w 176"/>
                  <a:gd name="T13" fmla="*/ 334 h 313"/>
                  <a:gd name="T14" fmla="*/ 191 w 176"/>
                  <a:gd name="T15" fmla="*/ 313 h 313"/>
                  <a:gd name="T16" fmla="*/ 191 w 176"/>
                  <a:gd name="T17" fmla="*/ 278 h 313"/>
                  <a:gd name="T18" fmla="*/ 204 w 176"/>
                  <a:gd name="T19" fmla="*/ 256 h 313"/>
                  <a:gd name="T20" fmla="*/ 141 w 176"/>
                  <a:gd name="T21" fmla="*/ 228 h 313"/>
                  <a:gd name="T22" fmla="*/ 59 w 176"/>
                  <a:gd name="T23" fmla="*/ 16 h 313"/>
                  <a:gd name="T24" fmla="*/ 44 w 176"/>
                  <a:gd name="T25" fmla="*/ 0 h 31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76"/>
                  <a:gd name="T40" fmla="*/ 0 h 313"/>
                  <a:gd name="T41" fmla="*/ 176 w 176"/>
                  <a:gd name="T42" fmla="*/ 313 h 313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76" h="313">
                    <a:moveTo>
                      <a:pt x="38" y="0"/>
                    </a:moveTo>
                    <a:lnTo>
                      <a:pt x="0" y="55"/>
                    </a:lnTo>
                    <a:lnTo>
                      <a:pt x="41" y="127"/>
                    </a:lnTo>
                    <a:lnTo>
                      <a:pt x="17" y="147"/>
                    </a:lnTo>
                    <a:lnTo>
                      <a:pt x="26" y="313"/>
                    </a:lnTo>
                    <a:lnTo>
                      <a:pt x="125" y="289"/>
                    </a:lnTo>
                    <a:lnTo>
                      <a:pt x="151" y="289"/>
                    </a:lnTo>
                    <a:lnTo>
                      <a:pt x="165" y="271"/>
                    </a:lnTo>
                    <a:lnTo>
                      <a:pt x="165" y="240"/>
                    </a:lnTo>
                    <a:lnTo>
                      <a:pt x="176" y="221"/>
                    </a:lnTo>
                    <a:lnTo>
                      <a:pt x="122" y="197"/>
                    </a:lnTo>
                    <a:lnTo>
                      <a:pt x="51" y="14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301" name="Freeform 65"/>
              <p:cNvSpPr>
                <a:spLocks/>
              </p:cNvSpPr>
              <p:nvPr/>
            </p:nvSpPr>
            <p:spPr bwMode="auto">
              <a:xfrm>
                <a:off x="5628" y="1143"/>
                <a:ext cx="98" cy="80"/>
              </a:xfrm>
              <a:custGeom>
                <a:avLst/>
                <a:gdLst>
                  <a:gd name="T0" fmla="*/ 0 w 84"/>
                  <a:gd name="T1" fmla="*/ 13 h 69"/>
                  <a:gd name="T2" fmla="*/ 42 w 84"/>
                  <a:gd name="T3" fmla="*/ 0 h 69"/>
                  <a:gd name="T4" fmla="*/ 98 w 84"/>
                  <a:gd name="T5" fmla="*/ 41 h 69"/>
                  <a:gd name="T6" fmla="*/ 86 w 84"/>
                  <a:gd name="T7" fmla="*/ 52 h 69"/>
                  <a:gd name="T8" fmla="*/ 58 w 84"/>
                  <a:gd name="T9" fmla="*/ 52 h 69"/>
                  <a:gd name="T10" fmla="*/ 46 w 84"/>
                  <a:gd name="T11" fmla="*/ 80 h 69"/>
                  <a:gd name="T12" fmla="*/ 0 w 84"/>
                  <a:gd name="T13" fmla="*/ 13 h 6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84"/>
                  <a:gd name="T22" fmla="*/ 0 h 69"/>
                  <a:gd name="T23" fmla="*/ 84 w 84"/>
                  <a:gd name="T24" fmla="*/ 69 h 6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84" h="69">
                    <a:moveTo>
                      <a:pt x="0" y="11"/>
                    </a:moveTo>
                    <a:lnTo>
                      <a:pt x="36" y="0"/>
                    </a:lnTo>
                    <a:lnTo>
                      <a:pt x="84" y="35"/>
                    </a:lnTo>
                    <a:lnTo>
                      <a:pt x="74" y="45"/>
                    </a:lnTo>
                    <a:lnTo>
                      <a:pt x="50" y="45"/>
                    </a:lnTo>
                    <a:lnTo>
                      <a:pt x="39" y="69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  <p:sp>
            <p:nvSpPr>
              <p:cNvPr id="302" name="Freeform 66"/>
              <p:cNvSpPr>
                <a:spLocks/>
              </p:cNvSpPr>
              <p:nvPr/>
            </p:nvSpPr>
            <p:spPr bwMode="auto">
              <a:xfrm>
                <a:off x="5421" y="1756"/>
                <a:ext cx="52" cy="90"/>
              </a:xfrm>
              <a:custGeom>
                <a:avLst/>
                <a:gdLst>
                  <a:gd name="T0" fmla="*/ 0 w 45"/>
                  <a:gd name="T1" fmla="*/ 8 h 78"/>
                  <a:gd name="T2" fmla="*/ 52 w 45"/>
                  <a:gd name="T3" fmla="*/ 0 h 78"/>
                  <a:gd name="T4" fmla="*/ 22 w 45"/>
                  <a:gd name="T5" fmla="*/ 90 h 78"/>
                  <a:gd name="T6" fmla="*/ 2 w 45"/>
                  <a:gd name="T7" fmla="*/ 88 h 78"/>
                  <a:gd name="T8" fmla="*/ 0 w 45"/>
                  <a:gd name="T9" fmla="*/ 8 h 7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"/>
                  <a:gd name="T16" fmla="*/ 0 h 78"/>
                  <a:gd name="T17" fmla="*/ 45 w 45"/>
                  <a:gd name="T18" fmla="*/ 78 h 7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" h="78">
                    <a:moveTo>
                      <a:pt x="0" y="7"/>
                    </a:moveTo>
                    <a:lnTo>
                      <a:pt x="45" y="0"/>
                    </a:lnTo>
                    <a:lnTo>
                      <a:pt x="19" y="78"/>
                    </a:lnTo>
                    <a:lnTo>
                      <a:pt x="2" y="7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kern="0" dirty="0">
                  <a:solidFill>
                    <a:sysClr val="windowText" lastClr="000000"/>
                  </a:solidFill>
                  <a:latin typeface="Calibri" pitchFamily="34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313" name="Rectangle 6"/>
          <p:cNvSpPr>
            <a:spLocks noChangeArrowheads="1"/>
          </p:cNvSpPr>
          <p:nvPr/>
        </p:nvSpPr>
        <p:spPr bwMode="auto">
          <a:xfrm>
            <a:off x="2895600" y="5486400"/>
            <a:ext cx="1371600" cy="5334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Hawaii County Beacon Community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Arial" charset="0"/>
              </a:rPr>
              <a:t>Hilo, HI</a:t>
            </a:r>
            <a:endParaRPr lang="en-US" sz="1100" kern="0" dirty="0">
              <a:solidFill>
                <a:srgbClr val="00000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314" name="Rectangle 6"/>
          <p:cNvSpPr>
            <a:spLocks noChangeArrowheads="1"/>
          </p:cNvSpPr>
          <p:nvPr/>
        </p:nvSpPr>
        <p:spPr bwMode="auto">
          <a:xfrm>
            <a:off x="5562600" y="2057400"/>
            <a:ext cx="1524000" cy="5334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Southeast Michigan Beacon Community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Detroit, MI</a:t>
            </a:r>
          </a:p>
        </p:txBody>
      </p:sp>
      <p:sp>
        <p:nvSpPr>
          <p:cNvPr id="315" name="Rectangle 6"/>
          <p:cNvSpPr>
            <a:spLocks noChangeArrowheads="1"/>
          </p:cNvSpPr>
          <p:nvPr/>
        </p:nvSpPr>
        <p:spPr bwMode="auto">
          <a:xfrm>
            <a:off x="5410200" y="5638800"/>
            <a:ext cx="1981200" cy="4572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Crescent City Beacon Community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New Orleans, LA</a:t>
            </a:r>
          </a:p>
        </p:txBody>
      </p:sp>
      <p:sp>
        <p:nvSpPr>
          <p:cNvPr id="316" name="Rectangle 6"/>
          <p:cNvSpPr>
            <a:spLocks noChangeArrowheads="1"/>
          </p:cNvSpPr>
          <p:nvPr/>
        </p:nvSpPr>
        <p:spPr bwMode="auto">
          <a:xfrm>
            <a:off x="7620000" y="5181600"/>
            <a:ext cx="1371600" cy="6096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Delta BLUES Beacon Community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Stoneville, MS</a:t>
            </a:r>
          </a:p>
        </p:txBody>
      </p:sp>
      <p:sp>
        <p:nvSpPr>
          <p:cNvPr id="318" name="Rectangle 6"/>
          <p:cNvSpPr>
            <a:spLocks noChangeArrowheads="1"/>
          </p:cNvSpPr>
          <p:nvPr/>
        </p:nvSpPr>
        <p:spPr bwMode="auto">
          <a:xfrm>
            <a:off x="7239000" y="2895600"/>
            <a:ext cx="1447800" cy="5334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Keystone Beacon Community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 Danville, PA</a:t>
            </a:r>
          </a:p>
        </p:txBody>
      </p:sp>
      <p:sp>
        <p:nvSpPr>
          <p:cNvPr id="319" name="Rectangle 6"/>
          <p:cNvSpPr>
            <a:spLocks noChangeArrowheads="1"/>
          </p:cNvSpPr>
          <p:nvPr/>
        </p:nvSpPr>
        <p:spPr bwMode="auto">
          <a:xfrm>
            <a:off x="1066800" y="3429000"/>
            <a:ext cx="1217613" cy="4572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Utah Beacon Community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Salt Lake City, UT</a:t>
            </a:r>
          </a:p>
        </p:txBody>
      </p:sp>
      <p:sp>
        <p:nvSpPr>
          <p:cNvPr id="321" name="Rectangle 6"/>
          <p:cNvSpPr>
            <a:spLocks noChangeArrowheads="1"/>
          </p:cNvSpPr>
          <p:nvPr/>
        </p:nvSpPr>
        <p:spPr bwMode="auto">
          <a:xfrm>
            <a:off x="1066800" y="1828800"/>
            <a:ext cx="1447800" cy="5334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Beacon Community of Inland Northwest</a:t>
            </a:r>
            <a:b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</a:b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Spokane, WA</a:t>
            </a:r>
          </a:p>
        </p:txBody>
      </p:sp>
      <p:sp>
        <p:nvSpPr>
          <p:cNvPr id="322" name="Rectangle 6"/>
          <p:cNvSpPr>
            <a:spLocks noChangeArrowheads="1"/>
          </p:cNvSpPr>
          <p:nvPr/>
        </p:nvSpPr>
        <p:spPr bwMode="auto">
          <a:xfrm>
            <a:off x="3505200" y="4572000"/>
            <a:ext cx="1600200" cy="6858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Great Tulsa Health Access Network Beacon Community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Tulsa, OK</a:t>
            </a:r>
          </a:p>
        </p:txBody>
      </p:sp>
      <p:sp>
        <p:nvSpPr>
          <p:cNvPr id="323" name="Rectangle 6"/>
          <p:cNvSpPr>
            <a:spLocks noChangeArrowheads="1"/>
          </p:cNvSpPr>
          <p:nvPr/>
        </p:nvSpPr>
        <p:spPr bwMode="auto">
          <a:xfrm>
            <a:off x="3581400" y="1828800"/>
            <a:ext cx="1524000" cy="5334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Southeastern Minnesota Beacon Community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Rochester, MN</a:t>
            </a:r>
          </a:p>
        </p:txBody>
      </p:sp>
      <p:sp>
        <p:nvSpPr>
          <p:cNvPr id="324" name="Rectangle 6"/>
          <p:cNvSpPr>
            <a:spLocks noChangeArrowheads="1"/>
          </p:cNvSpPr>
          <p:nvPr/>
        </p:nvSpPr>
        <p:spPr bwMode="auto">
          <a:xfrm>
            <a:off x="7315200" y="1905000"/>
            <a:ext cx="1751013" cy="4572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Rhode Island Beacon Community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Providence, RI</a:t>
            </a:r>
          </a:p>
        </p:txBody>
      </p:sp>
      <p:sp>
        <p:nvSpPr>
          <p:cNvPr id="325" name="Rectangle 6"/>
          <p:cNvSpPr>
            <a:spLocks noChangeArrowheads="1"/>
          </p:cNvSpPr>
          <p:nvPr/>
        </p:nvSpPr>
        <p:spPr bwMode="auto">
          <a:xfrm>
            <a:off x="7772400" y="3581400"/>
            <a:ext cx="1219200" cy="5334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Greater Cincinnati Beacon Community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Cincinnati, OH</a:t>
            </a:r>
          </a:p>
        </p:txBody>
      </p:sp>
      <p:sp>
        <p:nvSpPr>
          <p:cNvPr id="326" name="Rectangle 6"/>
          <p:cNvSpPr>
            <a:spLocks noChangeArrowheads="1"/>
          </p:cNvSpPr>
          <p:nvPr/>
        </p:nvSpPr>
        <p:spPr bwMode="auto">
          <a:xfrm>
            <a:off x="7239000" y="4419600"/>
            <a:ext cx="1524000" cy="5334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Southern Piedmont Beacon Community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Concord, NC</a:t>
            </a:r>
          </a:p>
        </p:txBody>
      </p:sp>
      <p:sp>
        <p:nvSpPr>
          <p:cNvPr id="327" name="Rectangle 6"/>
          <p:cNvSpPr>
            <a:spLocks noChangeArrowheads="1"/>
          </p:cNvSpPr>
          <p:nvPr/>
        </p:nvSpPr>
        <p:spPr bwMode="auto">
          <a:xfrm>
            <a:off x="152400" y="4800600"/>
            <a:ext cx="1676400" cy="6096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San Diego Beacon Community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San Diego, CA</a:t>
            </a:r>
          </a:p>
        </p:txBody>
      </p:sp>
      <p:sp>
        <p:nvSpPr>
          <p:cNvPr id="328" name="Rectangle 6"/>
          <p:cNvSpPr>
            <a:spLocks noChangeArrowheads="1"/>
          </p:cNvSpPr>
          <p:nvPr/>
        </p:nvSpPr>
        <p:spPr bwMode="auto">
          <a:xfrm>
            <a:off x="5562600" y="1143000"/>
            <a:ext cx="1371600" cy="6096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Western New York </a:t>
            </a:r>
            <a:r>
              <a:rPr lang="en-US" sz="1100" kern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Beacon Community 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Buffalo, NY</a:t>
            </a:r>
          </a:p>
        </p:txBody>
      </p:sp>
      <p:sp>
        <p:nvSpPr>
          <p:cNvPr id="329" name="Rectangle 6"/>
          <p:cNvSpPr>
            <a:spLocks noChangeArrowheads="1"/>
          </p:cNvSpPr>
          <p:nvPr/>
        </p:nvSpPr>
        <p:spPr bwMode="auto">
          <a:xfrm>
            <a:off x="2971800" y="3810000"/>
            <a:ext cx="1600200" cy="4572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Colorado Beacon Community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Grand Junction, CO</a:t>
            </a:r>
          </a:p>
        </p:txBody>
      </p:sp>
      <p:sp>
        <p:nvSpPr>
          <p:cNvPr id="330" name="Flowchart: Connector 227"/>
          <p:cNvSpPr>
            <a:spLocks noChangeArrowheads="1"/>
          </p:cNvSpPr>
          <p:nvPr/>
        </p:nvSpPr>
        <p:spPr bwMode="auto">
          <a:xfrm>
            <a:off x="1143000" y="45720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sp>
        <p:nvSpPr>
          <p:cNvPr id="331" name="Flowchart: Connector 228"/>
          <p:cNvSpPr>
            <a:spLocks noChangeArrowheads="1"/>
          </p:cNvSpPr>
          <p:nvPr/>
        </p:nvSpPr>
        <p:spPr bwMode="auto">
          <a:xfrm>
            <a:off x="1600200" y="15240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sp>
        <p:nvSpPr>
          <p:cNvPr id="332" name="Flowchart: Connector 229"/>
          <p:cNvSpPr>
            <a:spLocks noChangeArrowheads="1"/>
          </p:cNvSpPr>
          <p:nvPr/>
        </p:nvSpPr>
        <p:spPr bwMode="auto">
          <a:xfrm>
            <a:off x="2362200" y="32004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sp>
        <p:nvSpPr>
          <p:cNvPr id="333" name="Flowchart: Connector 230"/>
          <p:cNvSpPr>
            <a:spLocks noChangeArrowheads="1"/>
          </p:cNvSpPr>
          <p:nvPr/>
        </p:nvSpPr>
        <p:spPr bwMode="auto">
          <a:xfrm>
            <a:off x="2743200" y="35052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sp>
        <p:nvSpPr>
          <p:cNvPr id="334" name="Flowchart: Connector 231"/>
          <p:cNvSpPr>
            <a:spLocks noChangeArrowheads="1"/>
          </p:cNvSpPr>
          <p:nvPr/>
        </p:nvSpPr>
        <p:spPr bwMode="auto">
          <a:xfrm>
            <a:off x="4724400" y="42672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sp>
        <p:nvSpPr>
          <p:cNvPr id="335" name="Flowchart: Connector 232"/>
          <p:cNvSpPr>
            <a:spLocks noChangeArrowheads="1"/>
          </p:cNvSpPr>
          <p:nvPr/>
        </p:nvSpPr>
        <p:spPr bwMode="auto">
          <a:xfrm>
            <a:off x="5105400" y="25146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sp>
        <p:nvSpPr>
          <p:cNvPr id="336" name="Flowchart: Connector 233"/>
          <p:cNvSpPr>
            <a:spLocks noChangeArrowheads="1"/>
          </p:cNvSpPr>
          <p:nvPr/>
        </p:nvSpPr>
        <p:spPr bwMode="auto">
          <a:xfrm>
            <a:off x="2743200" y="61722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sp>
        <p:nvSpPr>
          <p:cNvPr id="337" name="Flowchart: Connector 234"/>
          <p:cNvSpPr>
            <a:spLocks noChangeArrowheads="1"/>
          </p:cNvSpPr>
          <p:nvPr/>
        </p:nvSpPr>
        <p:spPr bwMode="auto">
          <a:xfrm>
            <a:off x="5638800" y="46482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sp>
        <p:nvSpPr>
          <p:cNvPr id="338" name="Flowchart: Connector 235"/>
          <p:cNvSpPr>
            <a:spLocks noChangeArrowheads="1"/>
          </p:cNvSpPr>
          <p:nvPr/>
        </p:nvSpPr>
        <p:spPr bwMode="auto">
          <a:xfrm>
            <a:off x="5867400" y="54102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sp>
        <p:nvSpPr>
          <p:cNvPr id="339" name="Flowchart: Connector 236"/>
          <p:cNvSpPr>
            <a:spLocks noChangeArrowheads="1"/>
          </p:cNvSpPr>
          <p:nvPr/>
        </p:nvSpPr>
        <p:spPr bwMode="auto">
          <a:xfrm>
            <a:off x="6172200" y="32004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sp>
        <p:nvSpPr>
          <p:cNvPr id="340" name="Flowchart: Connector 237"/>
          <p:cNvSpPr>
            <a:spLocks noChangeArrowheads="1"/>
          </p:cNvSpPr>
          <p:nvPr/>
        </p:nvSpPr>
        <p:spPr bwMode="auto">
          <a:xfrm>
            <a:off x="6553200" y="33528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sp>
        <p:nvSpPr>
          <p:cNvPr id="341" name="Flowchart: Connector 238"/>
          <p:cNvSpPr>
            <a:spLocks noChangeArrowheads="1"/>
          </p:cNvSpPr>
          <p:nvPr/>
        </p:nvSpPr>
        <p:spPr bwMode="auto">
          <a:xfrm>
            <a:off x="7162800" y="39624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sp>
        <p:nvSpPr>
          <p:cNvPr id="342" name="Flowchart: Connector 239"/>
          <p:cNvSpPr>
            <a:spLocks noChangeArrowheads="1"/>
          </p:cNvSpPr>
          <p:nvPr/>
        </p:nvSpPr>
        <p:spPr bwMode="auto">
          <a:xfrm>
            <a:off x="6629400" y="27432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sp>
        <p:nvSpPr>
          <p:cNvPr id="343" name="Flowchart: Connector 240"/>
          <p:cNvSpPr>
            <a:spLocks noChangeArrowheads="1"/>
          </p:cNvSpPr>
          <p:nvPr/>
        </p:nvSpPr>
        <p:spPr bwMode="auto">
          <a:xfrm>
            <a:off x="7162800" y="24384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sp>
        <p:nvSpPr>
          <p:cNvPr id="344" name="Flowchart: Connector 241"/>
          <p:cNvSpPr>
            <a:spLocks noChangeArrowheads="1"/>
          </p:cNvSpPr>
          <p:nvPr/>
        </p:nvSpPr>
        <p:spPr bwMode="auto">
          <a:xfrm>
            <a:off x="7696200" y="26670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cxnSp>
        <p:nvCxnSpPr>
          <p:cNvPr id="12323" name="Straight Connector 280"/>
          <p:cNvCxnSpPr>
            <a:cxnSpLocks noChangeShapeType="1"/>
          </p:cNvCxnSpPr>
          <p:nvPr/>
        </p:nvCxnSpPr>
        <p:spPr bwMode="auto">
          <a:xfrm rot="-5400000" flipH="1" flipV="1">
            <a:off x="5943600" y="3073400"/>
            <a:ext cx="152400" cy="4572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sp>
        <p:nvSpPr>
          <p:cNvPr id="345" name="Flowchart: Connector 242"/>
          <p:cNvSpPr>
            <a:spLocks noChangeArrowheads="1"/>
          </p:cNvSpPr>
          <p:nvPr/>
        </p:nvSpPr>
        <p:spPr bwMode="auto">
          <a:xfrm>
            <a:off x="8305800" y="25908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cxnSp>
        <p:nvCxnSpPr>
          <p:cNvPr id="12325" name="Straight Connector 255"/>
          <p:cNvCxnSpPr>
            <a:cxnSpLocks noChangeShapeType="1"/>
            <a:stCxn id="330" idx="0"/>
          </p:cNvCxnSpPr>
          <p:nvPr/>
        </p:nvCxnSpPr>
        <p:spPr bwMode="auto">
          <a:xfrm rot="-5400000" flipH="1" flipV="1">
            <a:off x="914400" y="4495800"/>
            <a:ext cx="228600" cy="3810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12326" name="Straight Connector 258"/>
          <p:cNvCxnSpPr>
            <a:cxnSpLocks noChangeShapeType="1"/>
            <a:stCxn id="331" idx="0"/>
          </p:cNvCxnSpPr>
          <p:nvPr/>
        </p:nvCxnSpPr>
        <p:spPr bwMode="auto">
          <a:xfrm rot="16200000" flipH="1">
            <a:off x="1676400" y="1524000"/>
            <a:ext cx="304800" cy="3048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12327" name="Straight Connector 260"/>
          <p:cNvCxnSpPr>
            <a:cxnSpLocks noChangeShapeType="1"/>
            <a:stCxn id="332" idx="3"/>
          </p:cNvCxnSpPr>
          <p:nvPr/>
        </p:nvCxnSpPr>
        <p:spPr bwMode="auto">
          <a:xfrm rot="5400000">
            <a:off x="2259013" y="3294062"/>
            <a:ext cx="88900" cy="1619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12328" name="Straight Connector 264"/>
          <p:cNvCxnSpPr>
            <a:cxnSpLocks noChangeShapeType="1"/>
            <a:stCxn id="333" idx="5"/>
          </p:cNvCxnSpPr>
          <p:nvPr/>
        </p:nvCxnSpPr>
        <p:spPr bwMode="auto">
          <a:xfrm rot="16200000" flipH="1">
            <a:off x="2911475" y="3597275"/>
            <a:ext cx="174625" cy="2508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12329" name="Straight Connector 270"/>
          <p:cNvCxnSpPr>
            <a:cxnSpLocks noChangeShapeType="1"/>
            <a:stCxn id="336" idx="0"/>
            <a:endCxn id="313" idx="1"/>
          </p:cNvCxnSpPr>
          <p:nvPr/>
        </p:nvCxnSpPr>
        <p:spPr bwMode="auto">
          <a:xfrm flipV="1">
            <a:off x="2819400" y="5753100"/>
            <a:ext cx="76200" cy="4191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12330" name="Straight Connector 273"/>
          <p:cNvCxnSpPr>
            <a:cxnSpLocks noChangeShapeType="1"/>
            <a:stCxn id="334" idx="3"/>
            <a:endCxn id="322" idx="0"/>
          </p:cNvCxnSpPr>
          <p:nvPr/>
        </p:nvCxnSpPr>
        <p:spPr bwMode="auto">
          <a:xfrm flipH="1">
            <a:off x="4305300" y="4397375"/>
            <a:ext cx="441325" cy="1746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12331" name="Straight Connector 277"/>
          <p:cNvCxnSpPr>
            <a:cxnSpLocks noChangeShapeType="1"/>
            <a:stCxn id="335" idx="0"/>
          </p:cNvCxnSpPr>
          <p:nvPr/>
        </p:nvCxnSpPr>
        <p:spPr bwMode="auto">
          <a:xfrm rot="16200000" flipV="1">
            <a:off x="4838700" y="2171700"/>
            <a:ext cx="152400" cy="5334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12332" name="Straight Connector 295"/>
          <p:cNvCxnSpPr>
            <a:cxnSpLocks noChangeShapeType="1"/>
            <a:stCxn id="346" idx="5"/>
          </p:cNvCxnSpPr>
          <p:nvPr/>
        </p:nvCxnSpPr>
        <p:spPr bwMode="auto">
          <a:xfrm rot="5400000" flipH="1">
            <a:off x="8229600" y="1295400"/>
            <a:ext cx="434975" cy="43497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12333" name="Straight Connector 283"/>
          <p:cNvCxnSpPr>
            <a:cxnSpLocks noChangeShapeType="1"/>
            <a:stCxn id="342" idx="1"/>
            <a:endCxn id="314" idx="2"/>
          </p:cNvCxnSpPr>
          <p:nvPr/>
        </p:nvCxnSpPr>
        <p:spPr bwMode="auto">
          <a:xfrm rot="16200000" flipV="1">
            <a:off x="6400800" y="2514600"/>
            <a:ext cx="174625" cy="3270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12334" name="Straight Connector 287"/>
          <p:cNvCxnSpPr>
            <a:cxnSpLocks noChangeShapeType="1"/>
            <a:endCxn id="325" idx="0"/>
          </p:cNvCxnSpPr>
          <p:nvPr/>
        </p:nvCxnSpPr>
        <p:spPr bwMode="auto">
          <a:xfrm>
            <a:off x="6683375" y="3429000"/>
            <a:ext cx="1698625" cy="1524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12335" name="Straight Connector 298"/>
          <p:cNvCxnSpPr>
            <a:cxnSpLocks noChangeShapeType="1"/>
            <a:stCxn id="344" idx="0"/>
          </p:cNvCxnSpPr>
          <p:nvPr/>
        </p:nvCxnSpPr>
        <p:spPr bwMode="auto">
          <a:xfrm rot="16200000" flipH="1">
            <a:off x="7848600" y="2590800"/>
            <a:ext cx="228600" cy="3810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12336" name="Straight Connector 301"/>
          <p:cNvCxnSpPr>
            <a:cxnSpLocks noChangeShapeType="1"/>
            <a:stCxn id="345" idx="6"/>
            <a:endCxn id="324" idx="2"/>
          </p:cNvCxnSpPr>
          <p:nvPr/>
        </p:nvCxnSpPr>
        <p:spPr bwMode="auto">
          <a:xfrm flipH="1" flipV="1">
            <a:off x="8189913" y="2362200"/>
            <a:ext cx="268287" cy="3048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12337" name="Straight Connector 304"/>
          <p:cNvCxnSpPr>
            <a:cxnSpLocks noChangeShapeType="1"/>
            <a:stCxn id="341" idx="5"/>
            <a:endCxn id="326" idx="0"/>
          </p:cNvCxnSpPr>
          <p:nvPr/>
        </p:nvCxnSpPr>
        <p:spPr bwMode="auto">
          <a:xfrm rot="16200000" flipH="1">
            <a:off x="7483475" y="3902075"/>
            <a:ext cx="327025" cy="7080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12338" name="Straight Connector 308"/>
          <p:cNvCxnSpPr>
            <a:cxnSpLocks noChangeShapeType="1"/>
            <a:stCxn id="337" idx="5"/>
            <a:endCxn id="316" idx="1"/>
          </p:cNvCxnSpPr>
          <p:nvPr/>
        </p:nvCxnSpPr>
        <p:spPr bwMode="auto">
          <a:xfrm rot="16200000" flipH="1">
            <a:off x="6340475" y="4206875"/>
            <a:ext cx="708025" cy="18510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12339" name="Straight Connector 312"/>
          <p:cNvCxnSpPr>
            <a:cxnSpLocks noChangeShapeType="1"/>
            <a:stCxn id="338" idx="5"/>
          </p:cNvCxnSpPr>
          <p:nvPr/>
        </p:nvCxnSpPr>
        <p:spPr bwMode="auto">
          <a:xfrm rot="16200000" flipH="1">
            <a:off x="6188075" y="5349875"/>
            <a:ext cx="98425" cy="4794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</p:cxnSp>
      <p:sp>
        <p:nvSpPr>
          <p:cNvPr id="317" name="Rectangle 6"/>
          <p:cNvSpPr>
            <a:spLocks noChangeArrowheads="1"/>
          </p:cNvSpPr>
          <p:nvPr/>
        </p:nvSpPr>
        <p:spPr bwMode="auto">
          <a:xfrm>
            <a:off x="7239000" y="838200"/>
            <a:ext cx="1598613" cy="5334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Bangor Beacon Community</a:t>
            </a:r>
            <a:b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</a:b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Brewer, ME</a:t>
            </a:r>
          </a:p>
        </p:txBody>
      </p:sp>
      <p:sp>
        <p:nvSpPr>
          <p:cNvPr id="346" name="Flowchart: Connector 243"/>
          <p:cNvSpPr>
            <a:spLocks noChangeArrowheads="1"/>
          </p:cNvSpPr>
          <p:nvPr/>
        </p:nvSpPr>
        <p:spPr bwMode="auto">
          <a:xfrm>
            <a:off x="8534400" y="1600200"/>
            <a:ext cx="152400" cy="152400"/>
          </a:xfrm>
          <a:prstGeom prst="flowChartConnector">
            <a:avLst/>
          </a:prstGeom>
          <a:solidFill>
            <a:srgbClr val="FC050E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lIns="45720" rIns="4572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100" kern="0" dirty="0">
              <a:solidFill>
                <a:sysClr val="windowText" lastClr="000000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sp>
        <p:nvSpPr>
          <p:cNvPr id="320" name="Rectangle 6"/>
          <p:cNvSpPr>
            <a:spLocks noChangeArrowheads="1"/>
          </p:cNvSpPr>
          <p:nvPr/>
        </p:nvSpPr>
        <p:spPr bwMode="auto">
          <a:xfrm>
            <a:off x="4572000" y="3048000"/>
            <a:ext cx="1219200" cy="533400"/>
          </a:xfrm>
          <a:prstGeom prst="rect">
            <a:avLst/>
          </a:prstGeom>
          <a:solidFill>
            <a:srgbClr val="FFCC66"/>
          </a:solidFill>
          <a:ln w="9525" cap="flat" cmpd="sng" algn="ctr">
            <a:solidFill>
              <a:srgbClr val="FF6600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45720" rIns="45720" anchor="ctr" anchorCtr="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Central Indiana Beacon Community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Indianapolis, IN</a:t>
            </a:r>
          </a:p>
        </p:txBody>
      </p:sp>
    </p:spTree>
  </p:cSld>
  <p:clrMapOvr>
    <a:masterClrMapping/>
  </p:clrMapOvr>
  <p:transition spd="med" advClick="0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Panelists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Lori Stephenson, Quality Improvement Director, Rocky Mountain Health Plans, </a:t>
            </a:r>
            <a:r>
              <a:rPr lang="en-US" sz="2800" i="1" dirty="0" smtClean="0"/>
              <a:t>Colorado Beacon Consortium</a:t>
            </a:r>
          </a:p>
          <a:p>
            <a:r>
              <a:rPr lang="en-US" sz="2800" dirty="0" smtClean="0"/>
              <a:t>Dr. Greg Larkin, Indiana State Health Commissioner, </a:t>
            </a:r>
            <a:r>
              <a:rPr lang="en-US" sz="2800" i="1" dirty="0" smtClean="0"/>
              <a:t>Central Indiana Beacon Community</a:t>
            </a:r>
          </a:p>
          <a:p>
            <a:r>
              <a:rPr lang="en-US" sz="2800" dirty="0" smtClean="0"/>
              <a:t>Marilee Benson, VP of Sales, Mirth Corporation, </a:t>
            </a:r>
            <a:r>
              <a:rPr lang="en-US" sz="2800" i="1" dirty="0" smtClean="0"/>
              <a:t>Crescent City Beacon Community</a:t>
            </a:r>
          </a:p>
          <a:p>
            <a:r>
              <a:rPr lang="en-US" sz="2800" dirty="0" smtClean="0"/>
              <a:t>Craig Brammer, Director, Beacon Community Program, ONC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ED9031-428B-4012-B384-44E02DD361D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"/>
        <a:ea typeface="ＭＳ Ｐゴシック"/>
        <a:cs typeface="ＭＳ Ｐゴシック"/>
      </a:majorFont>
      <a:minorFont>
        <a:latin typeface="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8136</TotalTime>
  <Words>464</Words>
  <Application>Microsoft Office PowerPoint</Application>
  <PresentationFormat>On-screen Show (4:3)</PresentationFormat>
  <Paragraphs>83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Electronic Measurement in the Real World: Lessons Learned from the Beacon Communities StrataRx Conference</vt:lpstr>
      <vt:lpstr>Beacon Communities are Bringing HITECH to Life</vt:lpstr>
      <vt:lpstr>Beacon Community Aims</vt:lpstr>
      <vt:lpstr>17 Beacon Communities</vt:lpstr>
      <vt:lpstr>Panelists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Betsy</dc:creator>
  <cp:lastModifiedBy>DHHS</cp:lastModifiedBy>
  <cp:revision>728</cp:revision>
  <cp:lastPrinted>2011-10-05T02:53:25Z</cp:lastPrinted>
  <dcterms:created xsi:type="dcterms:W3CDTF">2012-01-22T22:14:59Z</dcterms:created>
  <dcterms:modified xsi:type="dcterms:W3CDTF">2012-10-17T21:24:57Z</dcterms:modified>
</cp:coreProperties>
</file>